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3" r:id="rId1"/>
    <p:sldMasterId id="2147484175" r:id="rId2"/>
  </p:sldMasterIdLst>
  <p:sldIdLst>
    <p:sldId id="256" r:id="rId3"/>
    <p:sldId id="281" r:id="rId4"/>
    <p:sldId id="258" r:id="rId5"/>
    <p:sldId id="283" r:id="rId6"/>
    <p:sldId id="260" r:id="rId7"/>
    <p:sldId id="282" r:id="rId8"/>
    <p:sldId id="270" r:id="rId9"/>
    <p:sldId id="269" r:id="rId10"/>
    <p:sldId id="266" r:id="rId11"/>
    <p:sldId id="267" r:id="rId12"/>
    <p:sldId id="272" r:id="rId13"/>
    <p:sldId id="268" r:id="rId14"/>
    <p:sldId id="273" r:id="rId15"/>
    <p:sldId id="274" r:id="rId16"/>
    <p:sldId id="275" r:id="rId17"/>
    <p:sldId id="279" r:id="rId18"/>
    <p:sldId id="276" r:id="rId19"/>
    <p:sldId id="277" r:id="rId20"/>
    <p:sldId id="278" r:id="rId21"/>
    <p:sldId id="280" r:id="rId22"/>
    <p:sldId id="261" r:id="rId23"/>
    <p:sldId id="284" r:id="rId2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65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02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56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676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598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80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14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487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128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334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45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7230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306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385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0001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2872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0728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5962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409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99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30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93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0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2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92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12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D4CE2-283B-42A8-8938-56D85E7C4DB0}" type="datetimeFigureOut">
              <a:rPr lang="en-GB" smtClean="0"/>
              <a:t>19/07/2018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D33F413-C5E9-40D9-9503-A4968D1931A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2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  <p:sldLayoutId id="2147484188" r:id="rId13"/>
    <p:sldLayoutId id="2147484189" r:id="rId14"/>
    <p:sldLayoutId id="2147484190" r:id="rId15"/>
    <p:sldLayoutId id="21474841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‘The Valley of the Changing Sheep</a:t>
            </a:r>
            <a:r>
              <a:rPr lang="en-GB" i="1" dirty="0" smtClean="0"/>
              <a:t>’ </a:t>
            </a:r>
            <a:r>
              <a:rPr lang="en-GB" dirty="0" smtClean="0"/>
              <a:t>in the Middle Welsh tale</a:t>
            </a:r>
            <a:r>
              <a:rPr lang="en-GB" i="1" dirty="0" smtClean="0"/>
              <a:t> </a:t>
            </a:r>
            <a:r>
              <a:rPr lang="en-GB" i="1" dirty="0" err="1" smtClean="0"/>
              <a:t>Peredur</a:t>
            </a:r>
            <a:r>
              <a:rPr lang="en-GB" i="1" dirty="0" smtClean="0"/>
              <a:t> </a:t>
            </a:r>
            <a:r>
              <a:rPr lang="en-GB" i="1" dirty="0" err="1" smtClean="0"/>
              <a:t>vab</a:t>
            </a:r>
            <a:r>
              <a:rPr lang="en-GB" i="1" dirty="0" smtClean="0"/>
              <a:t> </a:t>
            </a:r>
            <a:r>
              <a:rPr lang="en-GB" i="1" dirty="0" err="1" smtClean="0"/>
              <a:t>Efrawc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An intertextual analysis of the motif of the ‘valley of the changing sheep’</a:t>
            </a:r>
          </a:p>
          <a:p>
            <a:endParaRPr lang="en-GB" dirty="0" smtClean="0"/>
          </a:p>
          <a:p>
            <a:r>
              <a:rPr lang="en-GB" dirty="0" smtClean="0"/>
              <a:t>Kiki Calis, Utrecht University				Leeds, International Medieval Conference,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2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Encyclopaedic Texts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Pliny: </a:t>
            </a:r>
            <a:r>
              <a:rPr lang="en-GB" i="1" dirty="0" smtClean="0"/>
              <a:t>Naturalis </a:t>
            </a:r>
            <a:r>
              <a:rPr lang="en-GB" i="1" dirty="0" err="1" smtClean="0"/>
              <a:t>Historia</a:t>
            </a:r>
            <a:r>
              <a:rPr lang="en-GB" i="1" dirty="0" smtClean="0"/>
              <a:t> – </a:t>
            </a:r>
            <a:r>
              <a:rPr lang="en-GB" dirty="0" smtClean="0"/>
              <a:t>c.77 </a:t>
            </a:r>
          </a:p>
          <a:p>
            <a:endParaRPr lang="en-GB" dirty="0"/>
          </a:p>
          <a:p>
            <a:r>
              <a:rPr lang="en-GB" dirty="0" err="1" smtClean="0"/>
              <a:t>Solinys</a:t>
            </a:r>
            <a:r>
              <a:rPr lang="en-GB" dirty="0" smtClean="0"/>
              <a:t>: </a:t>
            </a:r>
            <a:r>
              <a:rPr lang="en-GB" i="1" dirty="0" smtClean="0"/>
              <a:t>De </a:t>
            </a:r>
            <a:r>
              <a:rPr lang="en-GB" i="1" dirty="0" err="1" smtClean="0"/>
              <a:t>Mirabilibus</a:t>
            </a:r>
            <a:r>
              <a:rPr lang="en-GB" i="1" dirty="0" smtClean="0"/>
              <a:t> Mundi </a:t>
            </a:r>
            <a:r>
              <a:rPr lang="en-GB" dirty="0" smtClean="0"/>
              <a:t>– c.200</a:t>
            </a:r>
          </a:p>
          <a:p>
            <a:endParaRPr lang="en-GB" dirty="0"/>
          </a:p>
          <a:p>
            <a:r>
              <a:rPr lang="en-GB" dirty="0" err="1" smtClean="0"/>
              <a:t>Isidore</a:t>
            </a:r>
            <a:r>
              <a:rPr lang="en-GB" dirty="0" smtClean="0"/>
              <a:t> of Seville: </a:t>
            </a:r>
            <a:r>
              <a:rPr lang="en-GB" i="1" dirty="0" err="1" smtClean="0"/>
              <a:t>Etymologiae</a:t>
            </a:r>
            <a:r>
              <a:rPr lang="en-GB" i="1" dirty="0" smtClean="0"/>
              <a:t> </a:t>
            </a:r>
            <a:r>
              <a:rPr lang="en-GB" dirty="0" smtClean="0"/>
              <a:t>– c.620-636</a:t>
            </a:r>
          </a:p>
          <a:p>
            <a:endParaRPr lang="en-GB" i="1" dirty="0"/>
          </a:p>
          <a:p>
            <a:r>
              <a:rPr lang="en-GB" dirty="0" smtClean="0"/>
              <a:t>Jacques de </a:t>
            </a:r>
            <a:r>
              <a:rPr lang="en-GB" dirty="0" err="1" smtClean="0"/>
              <a:t>Vitry</a:t>
            </a:r>
            <a:r>
              <a:rPr lang="en-GB" dirty="0" smtClean="0"/>
              <a:t>: </a:t>
            </a:r>
            <a:r>
              <a:rPr lang="en-GB" i="1" dirty="0" err="1" smtClean="0"/>
              <a:t>Historia</a:t>
            </a:r>
            <a:r>
              <a:rPr lang="en-GB" i="1" dirty="0" smtClean="0"/>
              <a:t> </a:t>
            </a:r>
            <a:r>
              <a:rPr lang="en-GB" i="1" dirty="0" err="1" smtClean="0"/>
              <a:t>Orientalis</a:t>
            </a:r>
            <a:r>
              <a:rPr lang="en-GB" i="1" dirty="0" smtClean="0"/>
              <a:t> </a:t>
            </a:r>
            <a:r>
              <a:rPr lang="en-GB" dirty="0" smtClean="0"/>
              <a:t>– c.1219</a:t>
            </a:r>
          </a:p>
        </p:txBody>
      </p:sp>
    </p:spTree>
    <p:extLst>
      <p:ext uri="{BB962C8B-B14F-4D97-AF65-F5344CB8AC3E}">
        <p14:creationId xmlns:p14="http://schemas.microsoft.com/office/powerpoint/2010/main" val="239760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Pliny, </a:t>
            </a:r>
            <a:r>
              <a:rPr lang="en-GB" i="1" dirty="0" smtClean="0"/>
              <a:t>Naturalis </a:t>
            </a:r>
            <a:r>
              <a:rPr lang="en-GB" i="1" dirty="0" err="1" smtClean="0"/>
              <a:t>Historia</a:t>
            </a:r>
            <a:r>
              <a:rPr lang="en-GB" i="1" dirty="0" smtClean="0"/>
              <a:t>,</a:t>
            </a:r>
            <a:r>
              <a:rPr lang="en-GB" dirty="0" smtClean="0"/>
              <a:t> book II.107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/>
              <a:t>in Boeotia </a:t>
            </a:r>
            <a:r>
              <a:rPr lang="en-GB" i="1" dirty="0" err="1"/>
              <a:t>amnis</a:t>
            </a:r>
            <a:r>
              <a:rPr lang="en-GB" i="1" dirty="0"/>
              <a:t> </a:t>
            </a:r>
            <a:r>
              <a:rPr lang="en-GB" i="1" dirty="0" err="1"/>
              <a:t>Melas</a:t>
            </a:r>
            <a:r>
              <a:rPr lang="en-GB" i="1" dirty="0"/>
              <a:t> </a:t>
            </a:r>
            <a:r>
              <a:rPr lang="en-GB" i="1" dirty="0" err="1"/>
              <a:t>oves</a:t>
            </a:r>
            <a:r>
              <a:rPr lang="en-GB" i="1" dirty="0"/>
              <a:t> </a:t>
            </a:r>
            <a:r>
              <a:rPr lang="en-GB" i="1" dirty="0" err="1"/>
              <a:t>nigras</a:t>
            </a:r>
            <a:r>
              <a:rPr lang="en-GB" i="1" dirty="0"/>
              <a:t>, </a:t>
            </a:r>
            <a:r>
              <a:rPr lang="en-GB" i="1" dirty="0" err="1"/>
              <a:t>Cephisus</a:t>
            </a:r>
            <a:r>
              <a:rPr lang="en-GB" i="1" dirty="0"/>
              <a:t> ex </a:t>
            </a:r>
            <a:r>
              <a:rPr lang="en-GB" i="1" dirty="0" err="1"/>
              <a:t>eodem</a:t>
            </a:r>
            <a:r>
              <a:rPr lang="en-GB" i="1" dirty="0"/>
              <a:t> </a:t>
            </a:r>
            <a:r>
              <a:rPr lang="en-GB" i="1" dirty="0" err="1"/>
              <a:t>lacu</a:t>
            </a:r>
            <a:r>
              <a:rPr lang="en-GB" i="1" dirty="0"/>
              <a:t> </a:t>
            </a:r>
            <a:r>
              <a:rPr lang="en-GB" i="1" dirty="0" err="1"/>
              <a:t>profluens</a:t>
            </a:r>
            <a:r>
              <a:rPr lang="en-GB" i="1" dirty="0"/>
              <a:t> albas, </a:t>
            </a:r>
            <a:r>
              <a:rPr lang="en-GB" i="1" dirty="0" err="1"/>
              <a:t>rursus</a:t>
            </a:r>
            <a:r>
              <a:rPr lang="en-GB" i="1" dirty="0"/>
              <a:t> </a:t>
            </a:r>
            <a:r>
              <a:rPr lang="en-GB" i="1" dirty="0" err="1"/>
              <a:t>nigras</a:t>
            </a:r>
            <a:r>
              <a:rPr lang="en-GB" i="1" dirty="0"/>
              <a:t> </a:t>
            </a:r>
            <a:r>
              <a:rPr lang="en-GB" i="1" dirty="0" err="1"/>
              <a:t>Peneus</a:t>
            </a:r>
            <a:r>
              <a:rPr lang="en-GB" i="1" dirty="0"/>
              <a:t>, </a:t>
            </a:r>
            <a:r>
              <a:rPr lang="en-GB" i="1" dirty="0" err="1"/>
              <a:t>rufasque</a:t>
            </a:r>
            <a:r>
              <a:rPr lang="en-GB" i="1" dirty="0"/>
              <a:t> </a:t>
            </a:r>
            <a:r>
              <a:rPr lang="en-GB" i="1" dirty="0" err="1"/>
              <a:t>iuxta</a:t>
            </a:r>
            <a:r>
              <a:rPr lang="en-GB" i="1" dirty="0"/>
              <a:t> Ilium Xanthus, </a:t>
            </a:r>
            <a:r>
              <a:rPr lang="en-GB" i="1" dirty="0" err="1"/>
              <a:t>unde</a:t>
            </a:r>
            <a:r>
              <a:rPr lang="en-GB" i="1" dirty="0"/>
              <a:t> et </a:t>
            </a:r>
            <a:r>
              <a:rPr lang="en-GB" i="1" dirty="0" err="1"/>
              <a:t>nomen</a:t>
            </a:r>
            <a:r>
              <a:rPr lang="en-GB" i="1" dirty="0"/>
              <a:t> </a:t>
            </a:r>
            <a:r>
              <a:rPr lang="en-GB" i="1" dirty="0" err="1"/>
              <a:t>amni</a:t>
            </a:r>
            <a:endParaRPr lang="nl-NL" dirty="0"/>
          </a:p>
          <a:p>
            <a:pPr marL="0" indent="0">
              <a:buNone/>
            </a:pPr>
            <a:r>
              <a:rPr lang="en-GB" dirty="0"/>
              <a:t> </a:t>
            </a:r>
            <a:endParaRPr lang="nl-NL" dirty="0"/>
          </a:p>
          <a:p>
            <a:pPr marL="0" indent="0">
              <a:buNone/>
            </a:pPr>
            <a:r>
              <a:rPr lang="en-GB" dirty="0"/>
              <a:t>(The river </a:t>
            </a:r>
            <a:r>
              <a:rPr lang="en-GB" dirty="0" err="1"/>
              <a:t>Melas</a:t>
            </a:r>
            <a:r>
              <a:rPr lang="en-GB" i="1" dirty="0"/>
              <a:t> </a:t>
            </a:r>
            <a:r>
              <a:rPr lang="en-GB" dirty="0"/>
              <a:t>in Boeotia makes sheep black, the </a:t>
            </a:r>
            <a:r>
              <a:rPr lang="en-GB" dirty="0" err="1"/>
              <a:t>Cephisus</a:t>
            </a:r>
            <a:r>
              <a:rPr lang="en-GB" dirty="0"/>
              <a:t> flowing from the same lake makes them white, the </a:t>
            </a:r>
            <a:r>
              <a:rPr lang="en-GB" dirty="0" err="1"/>
              <a:t>Peneus</a:t>
            </a:r>
            <a:r>
              <a:rPr lang="en-GB" dirty="0"/>
              <a:t> again makes them black, and the river Xanthus at Ilium red, which gives the river its name.)</a:t>
            </a:r>
            <a:endParaRPr lang="nl-NL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H</a:t>
            </a:r>
            <a:r>
              <a:rPr lang="en-GB" sz="1400" dirty="0"/>
              <a:t>. Rackham, </a:t>
            </a:r>
            <a:r>
              <a:rPr lang="en-GB" sz="1400" i="1" dirty="0"/>
              <a:t>Pliny: Natural History </a:t>
            </a:r>
            <a:r>
              <a:rPr lang="en-GB" sz="1400" dirty="0"/>
              <a:t>vol. I: Books 1-2, Loeb Classical Library 330 (Cambridge 1938) 356-357.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47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Pliny, </a:t>
            </a:r>
            <a:r>
              <a:rPr lang="en-GB" i="1" dirty="0" smtClean="0"/>
              <a:t>Naturalis </a:t>
            </a:r>
            <a:r>
              <a:rPr lang="en-GB" i="1" dirty="0" err="1" smtClean="0"/>
              <a:t>Historia</a:t>
            </a:r>
            <a:r>
              <a:rPr lang="en-GB" i="1" dirty="0" smtClean="0"/>
              <a:t>,</a:t>
            </a:r>
            <a:r>
              <a:rPr lang="en-GB" dirty="0" smtClean="0"/>
              <a:t> book XXXI.9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 err="1"/>
              <a:t>Eudicus</a:t>
            </a:r>
            <a:r>
              <a:rPr lang="en-GB" i="1" dirty="0"/>
              <a:t> in </a:t>
            </a:r>
            <a:r>
              <a:rPr lang="en-GB" i="1" dirty="0" err="1"/>
              <a:t>Hestiaeotide</a:t>
            </a:r>
            <a:r>
              <a:rPr lang="en-GB" i="1" dirty="0"/>
              <a:t> </a:t>
            </a:r>
            <a:r>
              <a:rPr lang="en-GB" i="1" dirty="0" err="1"/>
              <a:t>fontes</a:t>
            </a:r>
            <a:r>
              <a:rPr lang="en-GB" i="1" dirty="0"/>
              <a:t> duos </a:t>
            </a:r>
            <a:r>
              <a:rPr lang="en-GB" i="1" dirty="0" err="1"/>
              <a:t>tradit</a:t>
            </a:r>
            <a:r>
              <a:rPr lang="en-GB" i="1" dirty="0"/>
              <a:t> </a:t>
            </a:r>
            <a:r>
              <a:rPr lang="en-GB" i="1" dirty="0" err="1"/>
              <a:t>esse</a:t>
            </a:r>
            <a:r>
              <a:rPr lang="en-GB" i="1" dirty="0"/>
              <a:t>, </a:t>
            </a:r>
            <a:r>
              <a:rPr lang="en-GB" i="1" dirty="0" err="1"/>
              <a:t>Ceronam</a:t>
            </a:r>
            <a:r>
              <a:rPr lang="en-GB" i="1" dirty="0"/>
              <a:t> ex quo </a:t>
            </a:r>
            <a:r>
              <a:rPr lang="en-GB" i="1" dirty="0" err="1"/>
              <a:t>bibentes</a:t>
            </a:r>
            <a:r>
              <a:rPr lang="en-GB" i="1" dirty="0"/>
              <a:t> </a:t>
            </a:r>
            <a:r>
              <a:rPr lang="en-GB" i="1" dirty="0" err="1"/>
              <a:t>oves</a:t>
            </a:r>
            <a:r>
              <a:rPr lang="en-GB" i="1" dirty="0"/>
              <a:t> </a:t>
            </a:r>
            <a:r>
              <a:rPr lang="en-GB" i="1" dirty="0" err="1"/>
              <a:t>nigras</a:t>
            </a:r>
            <a:r>
              <a:rPr lang="en-GB" i="1" dirty="0"/>
              <a:t> </a:t>
            </a:r>
            <a:r>
              <a:rPr lang="en-GB" i="1" dirty="0" err="1"/>
              <a:t>fieri</a:t>
            </a:r>
            <a:r>
              <a:rPr lang="en-GB" i="1" dirty="0"/>
              <a:t>, </a:t>
            </a:r>
            <a:r>
              <a:rPr lang="en-GB" i="1" dirty="0" err="1"/>
              <a:t>Nelea</a:t>
            </a:r>
            <a:r>
              <a:rPr lang="en-GB" i="1" dirty="0"/>
              <a:t> ex quo albas, ex </a:t>
            </a:r>
            <a:r>
              <a:rPr lang="en-GB" i="1" dirty="0" err="1"/>
              <a:t>utroque</a:t>
            </a:r>
            <a:r>
              <a:rPr lang="en-GB" i="1" dirty="0"/>
              <a:t> </a:t>
            </a:r>
            <a:r>
              <a:rPr lang="en-GB" i="1" dirty="0" err="1"/>
              <a:t>varias</a:t>
            </a:r>
            <a:r>
              <a:rPr lang="en-GB" i="1" dirty="0"/>
              <a:t>, Theophrastus </a:t>
            </a:r>
            <a:r>
              <a:rPr lang="en-GB" i="1" dirty="0" err="1"/>
              <a:t>Thuriis</a:t>
            </a:r>
            <a:r>
              <a:rPr lang="en-GB" i="1" dirty="0"/>
              <a:t> </a:t>
            </a:r>
            <a:r>
              <a:rPr lang="en-GB" i="1" dirty="0" err="1"/>
              <a:t>Crathim</a:t>
            </a:r>
            <a:r>
              <a:rPr lang="en-GB" i="1" dirty="0"/>
              <a:t> </a:t>
            </a:r>
            <a:r>
              <a:rPr lang="en-GB" i="1" dirty="0" err="1"/>
              <a:t>candorem</a:t>
            </a:r>
            <a:r>
              <a:rPr lang="en-GB" i="1" dirty="0"/>
              <a:t> </a:t>
            </a:r>
            <a:r>
              <a:rPr lang="en-GB" i="1" dirty="0" err="1"/>
              <a:t>facere</a:t>
            </a:r>
            <a:r>
              <a:rPr lang="en-GB" i="1" dirty="0"/>
              <a:t>, </a:t>
            </a:r>
            <a:r>
              <a:rPr lang="en-GB" i="1" dirty="0" err="1"/>
              <a:t>Sybarim</a:t>
            </a:r>
            <a:r>
              <a:rPr lang="en-GB" i="1" dirty="0"/>
              <a:t> </a:t>
            </a:r>
            <a:r>
              <a:rPr lang="en-GB" i="1" dirty="0" err="1"/>
              <a:t>nigritiam</a:t>
            </a:r>
            <a:r>
              <a:rPr lang="en-GB" i="1" dirty="0"/>
              <a:t> </a:t>
            </a:r>
            <a:r>
              <a:rPr lang="en-GB" i="1" dirty="0" err="1"/>
              <a:t>bubus</a:t>
            </a:r>
            <a:r>
              <a:rPr lang="en-GB" i="1" dirty="0"/>
              <a:t> ac </a:t>
            </a:r>
            <a:r>
              <a:rPr lang="en-GB" i="1" dirty="0" err="1"/>
              <a:t>pecori</a:t>
            </a:r>
            <a:r>
              <a:rPr lang="en-GB" dirty="0"/>
              <a:t>.</a:t>
            </a:r>
            <a:endParaRPr lang="nl-NL" dirty="0"/>
          </a:p>
          <a:p>
            <a:pPr marL="0" indent="0">
              <a:buNone/>
            </a:pPr>
            <a:r>
              <a:rPr lang="en-GB" dirty="0"/>
              <a:t> </a:t>
            </a:r>
            <a:endParaRPr lang="nl-NL" dirty="0"/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 err="1"/>
              <a:t>Eudicus</a:t>
            </a:r>
            <a:r>
              <a:rPr lang="en-GB" dirty="0"/>
              <a:t> tells us that in </a:t>
            </a:r>
            <a:r>
              <a:rPr lang="en-GB" dirty="0" err="1"/>
              <a:t>Hestiaeotis</a:t>
            </a:r>
            <a:r>
              <a:rPr lang="en-GB" dirty="0"/>
              <a:t> are two springs: </a:t>
            </a:r>
            <a:r>
              <a:rPr lang="en-GB" dirty="0" err="1"/>
              <a:t>Cerona</a:t>
            </a:r>
            <a:r>
              <a:rPr lang="en-GB" dirty="0"/>
              <a:t>, which makes black the sheep that drink of it, and </a:t>
            </a:r>
            <a:r>
              <a:rPr lang="en-GB" dirty="0" err="1"/>
              <a:t>Neleus</a:t>
            </a:r>
            <a:r>
              <a:rPr lang="en-GB" dirty="0"/>
              <a:t>, which makes them white, while they are mottled if they drink of each. Theophrastus says that at </a:t>
            </a:r>
            <a:r>
              <a:rPr lang="en-GB" dirty="0" err="1"/>
              <a:t>Thurii</a:t>
            </a:r>
            <a:r>
              <a:rPr lang="en-GB" dirty="0"/>
              <a:t> the </a:t>
            </a:r>
            <a:r>
              <a:rPr lang="en-GB" dirty="0" err="1"/>
              <a:t>Crathis</a:t>
            </a:r>
            <a:r>
              <a:rPr lang="en-GB" dirty="0"/>
              <a:t> makes oxen and sheep white, and the Sybaris makes them black.)</a:t>
            </a:r>
            <a:endParaRPr lang="nl-NL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400" dirty="0" smtClean="0"/>
              <a:t>W.H.S</a:t>
            </a:r>
            <a:r>
              <a:rPr lang="en-GB" sz="1400" dirty="0"/>
              <a:t>. Jones, </a:t>
            </a:r>
            <a:r>
              <a:rPr lang="en-GB" sz="1400" i="1" dirty="0"/>
              <a:t>Pliny: Natural History </a:t>
            </a:r>
            <a:r>
              <a:rPr lang="en-GB" sz="1400" dirty="0"/>
              <a:t>vol. VIII: Books 28-32, Loeb Classical Library 418 (Cambridge 1963) 386-387.</a:t>
            </a:r>
          </a:p>
        </p:txBody>
      </p:sp>
    </p:spTree>
    <p:extLst>
      <p:ext uri="{BB962C8B-B14F-4D97-AF65-F5344CB8AC3E}">
        <p14:creationId xmlns:p14="http://schemas.microsoft.com/office/powerpoint/2010/main" val="4082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Solinus</a:t>
            </a:r>
            <a:r>
              <a:rPr lang="en-GB" dirty="0"/>
              <a:t>,</a:t>
            </a:r>
            <a:r>
              <a:rPr lang="en-GB" dirty="0" smtClean="0"/>
              <a:t> </a:t>
            </a:r>
            <a:r>
              <a:rPr lang="en-GB" i="1" dirty="0" smtClean="0"/>
              <a:t>De </a:t>
            </a:r>
            <a:r>
              <a:rPr lang="en-GB" i="1" dirty="0" err="1" smtClean="0"/>
              <a:t>Mirabilibus</a:t>
            </a:r>
            <a:r>
              <a:rPr lang="en-GB" i="1" dirty="0" smtClean="0"/>
              <a:t> Mundi</a:t>
            </a:r>
            <a:r>
              <a:rPr lang="en-GB" dirty="0"/>
              <a:t>,</a:t>
            </a:r>
            <a:r>
              <a:rPr lang="en-GB" dirty="0" smtClean="0"/>
              <a:t> XXXIII.1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512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900" i="1" dirty="0"/>
              <a:t>Ultra </a:t>
            </a:r>
            <a:r>
              <a:rPr lang="en-GB" sz="1900" i="1" dirty="0" err="1"/>
              <a:t>Pelusiacum</a:t>
            </a:r>
            <a:r>
              <a:rPr lang="en-GB" sz="1900" i="1" dirty="0"/>
              <a:t> ostium Arabia </a:t>
            </a:r>
            <a:r>
              <a:rPr lang="en-GB" sz="1900" i="1" dirty="0" err="1"/>
              <a:t>est</a:t>
            </a:r>
            <a:r>
              <a:rPr lang="en-GB" sz="1900" i="1" dirty="0"/>
              <a:t>, ad Rubrum </a:t>
            </a:r>
            <a:r>
              <a:rPr lang="en-GB" sz="1900" i="1" dirty="0" err="1"/>
              <a:t>pertinens</a:t>
            </a:r>
            <a:r>
              <a:rPr lang="en-GB" sz="1900" i="1" dirty="0"/>
              <a:t> mare, quod </a:t>
            </a:r>
            <a:r>
              <a:rPr lang="en-GB" sz="1900" i="1" dirty="0" err="1"/>
              <a:t>Erythraeum</a:t>
            </a:r>
            <a:r>
              <a:rPr lang="en-GB" sz="1900" i="1" dirty="0"/>
              <a:t> ab </a:t>
            </a:r>
            <a:r>
              <a:rPr lang="en-GB" sz="1900" i="1" dirty="0" err="1"/>
              <a:t>Erythra</a:t>
            </a:r>
            <a:r>
              <a:rPr lang="en-GB" sz="1900" i="1" dirty="0"/>
              <a:t> </a:t>
            </a:r>
            <a:r>
              <a:rPr lang="en-GB" sz="1900" i="1" dirty="0" err="1"/>
              <a:t>rege</a:t>
            </a:r>
            <a:r>
              <a:rPr lang="en-GB" sz="1900" i="1" dirty="0"/>
              <a:t> </a:t>
            </a:r>
            <a:r>
              <a:rPr lang="en-GB" sz="1900" i="1" dirty="0" err="1"/>
              <a:t>Persei</a:t>
            </a:r>
            <a:r>
              <a:rPr lang="en-GB" sz="1900" i="1" dirty="0"/>
              <a:t> et </a:t>
            </a:r>
            <a:r>
              <a:rPr lang="en-GB" sz="1900" i="1" dirty="0" err="1"/>
              <a:t>Andromedae</a:t>
            </a:r>
            <a:r>
              <a:rPr lang="en-GB" sz="1900" i="1" dirty="0"/>
              <a:t> </a:t>
            </a:r>
            <a:r>
              <a:rPr lang="en-GB" sz="1900" i="1" dirty="0" err="1"/>
              <a:t>filio</a:t>
            </a:r>
            <a:r>
              <a:rPr lang="en-GB" sz="1900" i="1" dirty="0"/>
              <a:t>, non </a:t>
            </a:r>
            <a:r>
              <a:rPr lang="en-GB" sz="1900" i="1" dirty="0" err="1"/>
              <a:t>solum</a:t>
            </a:r>
            <a:r>
              <a:rPr lang="en-GB" sz="1900" i="1" dirty="0"/>
              <a:t> a </a:t>
            </a:r>
            <a:r>
              <a:rPr lang="en-GB" sz="1900" i="1" dirty="0" err="1"/>
              <a:t>colore</a:t>
            </a:r>
            <a:r>
              <a:rPr lang="en-GB" sz="1900" i="1" dirty="0"/>
              <a:t> </a:t>
            </a:r>
            <a:r>
              <a:rPr lang="en-GB" sz="1900" i="1" dirty="0" err="1"/>
              <a:t>appellatum</a:t>
            </a:r>
            <a:r>
              <a:rPr lang="en-GB" sz="1900" i="1" dirty="0"/>
              <a:t> Varro dicit. qui </a:t>
            </a:r>
            <a:r>
              <a:rPr lang="en-GB" sz="1900" i="1" dirty="0" err="1"/>
              <a:t>affirmat</a:t>
            </a:r>
            <a:r>
              <a:rPr lang="en-GB" sz="1900" i="1" dirty="0"/>
              <a:t> in </a:t>
            </a:r>
            <a:r>
              <a:rPr lang="en-GB" sz="1900" i="1" dirty="0" err="1"/>
              <a:t>litore</a:t>
            </a:r>
            <a:r>
              <a:rPr lang="en-GB" sz="1900" i="1" dirty="0"/>
              <a:t> </a:t>
            </a:r>
            <a:r>
              <a:rPr lang="en-GB" sz="1900" i="1" dirty="0" err="1"/>
              <a:t>maris</a:t>
            </a:r>
            <a:r>
              <a:rPr lang="en-GB" sz="1900" i="1" dirty="0"/>
              <a:t> </a:t>
            </a:r>
            <a:r>
              <a:rPr lang="en-GB" sz="1900" i="1" dirty="0" err="1"/>
              <a:t>istius</a:t>
            </a:r>
            <a:r>
              <a:rPr lang="en-GB" sz="1900" i="1" dirty="0"/>
              <a:t> </a:t>
            </a:r>
            <a:r>
              <a:rPr lang="en-GB" sz="1900" i="1" dirty="0" err="1"/>
              <a:t>fontem</a:t>
            </a:r>
            <a:r>
              <a:rPr lang="en-GB" sz="1900" i="1" dirty="0"/>
              <a:t> </a:t>
            </a:r>
            <a:r>
              <a:rPr lang="en-GB" sz="1900" i="1" dirty="0" err="1"/>
              <a:t>esse</a:t>
            </a:r>
            <a:r>
              <a:rPr lang="en-GB" sz="1900" i="1" dirty="0"/>
              <a:t>, </a:t>
            </a:r>
            <a:r>
              <a:rPr lang="en-GB" sz="1900" i="1" dirty="0" err="1"/>
              <a:t>quem</a:t>
            </a:r>
            <a:r>
              <a:rPr lang="en-GB" sz="1900" i="1" dirty="0"/>
              <a:t> </a:t>
            </a:r>
            <a:r>
              <a:rPr lang="en-GB" sz="1900" i="1" dirty="0" err="1"/>
              <a:t>si</a:t>
            </a:r>
            <a:r>
              <a:rPr lang="en-GB" sz="1900" i="1" dirty="0"/>
              <a:t> </a:t>
            </a:r>
            <a:r>
              <a:rPr lang="en-GB" sz="1900" i="1" dirty="0" err="1"/>
              <a:t>oues</a:t>
            </a:r>
            <a:r>
              <a:rPr lang="en-GB" sz="1900" i="1" dirty="0"/>
              <a:t> </a:t>
            </a:r>
            <a:r>
              <a:rPr lang="en-GB" sz="1900" i="1" dirty="0" err="1"/>
              <a:t>biberint</a:t>
            </a:r>
            <a:r>
              <a:rPr lang="en-GB" sz="1900" i="1" dirty="0"/>
              <a:t>, </a:t>
            </a:r>
            <a:r>
              <a:rPr lang="en-GB" sz="1900" i="1" dirty="0" err="1"/>
              <a:t>mutent</a:t>
            </a:r>
            <a:r>
              <a:rPr lang="en-GB" sz="1900" i="1" dirty="0"/>
              <a:t> </a:t>
            </a:r>
            <a:r>
              <a:rPr lang="en-GB" sz="1900" i="1" dirty="0" err="1"/>
              <a:t>uellerum</a:t>
            </a:r>
            <a:r>
              <a:rPr lang="en-GB" sz="1900" i="1" dirty="0"/>
              <a:t> </a:t>
            </a:r>
            <a:r>
              <a:rPr lang="en-GB" sz="1900" i="1" dirty="0" err="1"/>
              <a:t>qualitatem</a:t>
            </a:r>
            <a:r>
              <a:rPr lang="en-GB" sz="1900" i="1" dirty="0"/>
              <a:t>, et </a:t>
            </a:r>
            <a:r>
              <a:rPr lang="en-GB" sz="1900" i="1" dirty="0" err="1"/>
              <a:t>antea</a:t>
            </a:r>
            <a:r>
              <a:rPr lang="en-GB" sz="1900" i="1" dirty="0"/>
              <a:t> </a:t>
            </a:r>
            <a:r>
              <a:rPr lang="en-GB" sz="1900" i="1" dirty="0" err="1"/>
              <a:t>candidae</a:t>
            </a:r>
            <a:r>
              <a:rPr lang="en-GB" sz="1900" i="1" dirty="0"/>
              <a:t> </a:t>
            </a:r>
            <a:r>
              <a:rPr lang="en-GB" sz="1900" i="1" dirty="0" err="1"/>
              <a:t>amittant</a:t>
            </a:r>
            <a:r>
              <a:rPr lang="en-GB" sz="1900" i="1" dirty="0"/>
              <a:t> quod </a:t>
            </a:r>
            <a:r>
              <a:rPr lang="en-GB" sz="1900" i="1" dirty="0" err="1"/>
              <a:t>fuerint</a:t>
            </a:r>
            <a:r>
              <a:rPr lang="en-GB" sz="1900" i="1" dirty="0"/>
              <a:t> </a:t>
            </a:r>
            <a:r>
              <a:rPr lang="en-GB" sz="1900" i="1" dirty="0" err="1"/>
              <a:t>usque</a:t>
            </a:r>
            <a:r>
              <a:rPr lang="en-GB" sz="1900" i="1" dirty="0"/>
              <a:t> ad </a:t>
            </a:r>
            <a:r>
              <a:rPr lang="en-GB" sz="1900" i="1" dirty="0" err="1"/>
              <a:t>haustum</a:t>
            </a:r>
            <a:r>
              <a:rPr lang="en-GB" sz="1900" i="1" dirty="0"/>
              <a:t> ac </a:t>
            </a:r>
            <a:r>
              <a:rPr lang="en-GB" sz="1900" i="1" dirty="0" err="1"/>
              <a:t>furvo</a:t>
            </a:r>
            <a:r>
              <a:rPr lang="en-GB" sz="1900" i="1" dirty="0"/>
              <a:t> </a:t>
            </a:r>
            <a:r>
              <a:rPr lang="en-GB" sz="1900" i="1" dirty="0" err="1"/>
              <a:t>postmodum</a:t>
            </a:r>
            <a:r>
              <a:rPr lang="en-GB" sz="1900" i="1" dirty="0"/>
              <a:t> </a:t>
            </a:r>
            <a:r>
              <a:rPr lang="en-GB" sz="1900" i="1" dirty="0" err="1"/>
              <a:t>nigrescant</a:t>
            </a:r>
            <a:r>
              <a:rPr lang="en-GB" sz="1900" i="1" dirty="0"/>
              <a:t> </a:t>
            </a:r>
            <a:r>
              <a:rPr lang="en-GB" sz="1900" i="1" dirty="0" err="1"/>
              <a:t>colore</a:t>
            </a:r>
            <a:r>
              <a:rPr lang="en-GB" sz="1900" i="1" dirty="0"/>
              <a:t>. </a:t>
            </a:r>
            <a:endParaRPr lang="nl-NL" sz="1900" i="1" dirty="0"/>
          </a:p>
          <a:p>
            <a:pPr marL="0" indent="0">
              <a:buNone/>
            </a:pPr>
            <a:r>
              <a:rPr lang="en-GB" sz="1900" i="1" dirty="0"/>
              <a:t> </a:t>
            </a:r>
            <a:endParaRPr lang="nl-NL" sz="1900" i="1" dirty="0"/>
          </a:p>
          <a:p>
            <a:pPr marL="0" indent="0">
              <a:buNone/>
            </a:pPr>
            <a:r>
              <a:rPr lang="en-GB" sz="1900" dirty="0"/>
              <a:t>(Beyond </a:t>
            </a:r>
            <a:r>
              <a:rPr lang="en-GB" sz="1900" dirty="0" err="1"/>
              <a:t>Pelusiacum</a:t>
            </a:r>
            <a:r>
              <a:rPr lang="en-GB" sz="1900" dirty="0"/>
              <a:t> is Arabia stretching to the Red sea, which Varro affirms to be called </a:t>
            </a:r>
            <a:r>
              <a:rPr lang="en-GB" sz="1900" dirty="0" err="1"/>
              <a:t>Erythraeum</a:t>
            </a:r>
            <a:r>
              <a:rPr lang="en-GB" sz="1900" dirty="0"/>
              <a:t>, of King </a:t>
            </a:r>
            <a:r>
              <a:rPr lang="en-GB" sz="1900" dirty="0" err="1"/>
              <a:t>Erythrus</a:t>
            </a:r>
            <a:r>
              <a:rPr lang="en-GB" sz="1900" dirty="0"/>
              <a:t> the son of Perseus &amp; Andromeda, and not only red of the colour, thereof. The said Author vouched also that on the shore of this Sea is a Fountain, whereof if sheep drink, they change the colour of their fleeces: and whereas they were white before, they lose that which they had until they drunk, and afterward become a deep black colour</a:t>
            </a:r>
            <a:r>
              <a:rPr lang="en-GB" sz="1900" dirty="0" smtClean="0"/>
              <a:t>.)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500" dirty="0" smtClean="0"/>
              <a:t>T.H</a:t>
            </a:r>
            <a:r>
              <a:rPr lang="en-GB" sz="1500" dirty="0"/>
              <a:t>. Mommsen, </a:t>
            </a:r>
            <a:r>
              <a:rPr lang="en-GB" sz="1500" i="1" dirty="0" err="1"/>
              <a:t>C.Iulii</a:t>
            </a:r>
            <a:r>
              <a:rPr lang="en-GB" sz="1500" i="1" dirty="0"/>
              <a:t> </a:t>
            </a:r>
            <a:r>
              <a:rPr lang="en-GB" sz="1500" i="1" dirty="0" err="1"/>
              <a:t>Solini</a:t>
            </a:r>
            <a:r>
              <a:rPr lang="en-GB" sz="1500" i="1" dirty="0"/>
              <a:t>: </a:t>
            </a:r>
            <a:r>
              <a:rPr lang="en-GB" sz="1500" i="1" dirty="0" err="1"/>
              <a:t>Collectanea</a:t>
            </a:r>
            <a:r>
              <a:rPr lang="en-GB" sz="1500" i="1" dirty="0"/>
              <a:t> Rerum </a:t>
            </a:r>
            <a:r>
              <a:rPr lang="en-GB" sz="1500" i="1" dirty="0" err="1"/>
              <a:t>Memorabilium</a:t>
            </a:r>
            <a:r>
              <a:rPr lang="en-GB" sz="1500" dirty="0"/>
              <a:t> (Berlin 1895</a:t>
            </a:r>
            <a:r>
              <a:rPr lang="en-GB" sz="1500" dirty="0" smtClean="0"/>
              <a:t>) 147-148; </a:t>
            </a:r>
            <a:r>
              <a:rPr lang="en-GB" sz="1500" dirty="0"/>
              <a:t>Arthur Golding, </a:t>
            </a:r>
            <a:r>
              <a:rPr lang="en-GB" sz="1500" i="1" dirty="0"/>
              <a:t>The excellent and pleasant </a:t>
            </a:r>
            <a:r>
              <a:rPr lang="en-GB" sz="1500" i="1" dirty="0" err="1"/>
              <a:t>worke</a:t>
            </a:r>
            <a:r>
              <a:rPr lang="en-GB" sz="1500" i="1" dirty="0"/>
              <a:t> (</a:t>
            </a:r>
            <a:r>
              <a:rPr lang="en-GB" sz="1500" i="1" dirty="0" err="1"/>
              <a:t>Collectana</a:t>
            </a:r>
            <a:r>
              <a:rPr lang="en-GB" sz="1500" i="1" dirty="0"/>
              <a:t> </a:t>
            </a:r>
            <a:r>
              <a:rPr lang="en-GB" sz="1500" i="1" dirty="0" err="1"/>
              <a:t>rerum</a:t>
            </a:r>
            <a:r>
              <a:rPr lang="en-GB" sz="1500" i="1" dirty="0"/>
              <a:t> </a:t>
            </a:r>
            <a:r>
              <a:rPr lang="en-GB" sz="1500" i="1" dirty="0" err="1"/>
              <a:t>memorabilium</a:t>
            </a:r>
            <a:r>
              <a:rPr lang="en-GB" sz="1500" i="1" dirty="0"/>
              <a:t>) of Caius Julius </a:t>
            </a:r>
            <a:r>
              <a:rPr lang="en-GB" sz="1500" i="1" dirty="0" err="1"/>
              <a:t>Solinus</a:t>
            </a:r>
            <a:r>
              <a:rPr lang="en-GB" sz="1500" dirty="0"/>
              <a:t> (1587), reproduced in a facsimile edition by George Kish (Gainesville 1955).</a:t>
            </a:r>
            <a:endParaRPr lang="nl-NL" sz="15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90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Isidore</a:t>
            </a:r>
            <a:r>
              <a:rPr lang="en-GB" dirty="0" smtClean="0"/>
              <a:t>, </a:t>
            </a:r>
            <a:r>
              <a:rPr lang="en-GB" i="1" dirty="0" err="1" smtClean="0"/>
              <a:t>Etymologiae</a:t>
            </a:r>
            <a:r>
              <a:rPr lang="en-GB" dirty="0" smtClean="0"/>
              <a:t>, book </a:t>
            </a:r>
            <a:r>
              <a:rPr lang="en-GB" dirty="0"/>
              <a:t>XIII.xiii.5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/>
              <a:t>In </a:t>
            </a:r>
            <a:r>
              <a:rPr lang="en-GB" i="1" dirty="0" err="1"/>
              <a:t>Thessalia</a:t>
            </a:r>
            <a:r>
              <a:rPr lang="en-GB" i="1" dirty="0"/>
              <a:t> duo </a:t>
            </a:r>
            <a:r>
              <a:rPr lang="en-GB" i="1" dirty="0" err="1"/>
              <a:t>sunt</a:t>
            </a:r>
            <a:r>
              <a:rPr lang="en-GB" i="1" dirty="0"/>
              <a:t> </a:t>
            </a:r>
            <a:r>
              <a:rPr lang="en-GB" i="1" dirty="0" err="1"/>
              <a:t>flumina</a:t>
            </a:r>
            <a:r>
              <a:rPr lang="en-GB" i="1" dirty="0"/>
              <a:t>: ex </a:t>
            </a:r>
            <a:r>
              <a:rPr lang="en-GB" i="1" dirty="0" err="1"/>
              <a:t>uno</a:t>
            </a:r>
            <a:r>
              <a:rPr lang="en-GB" i="1" dirty="0"/>
              <a:t> </a:t>
            </a:r>
            <a:r>
              <a:rPr lang="en-GB" i="1" dirty="0" err="1"/>
              <a:t>bibentes</a:t>
            </a:r>
            <a:r>
              <a:rPr lang="en-GB" i="1" dirty="0"/>
              <a:t> </a:t>
            </a:r>
            <a:r>
              <a:rPr lang="en-GB" i="1" dirty="0" err="1"/>
              <a:t>oves</a:t>
            </a:r>
            <a:r>
              <a:rPr lang="en-GB" i="1" dirty="0"/>
              <a:t> </a:t>
            </a:r>
            <a:r>
              <a:rPr lang="en-GB" i="1" dirty="0" err="1"/>
              <a:t>nigras</a:t>
            </a:r>
            <a:r>
              <a:rPr lang="en-GB" i="1" dirty="0"/>
              <a:t> </a:t>
            </a:r>
            <a:r>
              <a:rPr lang="en-GB" i="1" dirty="0" err="1"/>
              <a:t>fieri</a:t>
            </a:r>
            <a:r>
              <a:rPr lang="en-GB" i="1" dirty="0"/>
              <a:t>, ex </a:t>
            </a:r>
            <a:r>
              <a:rPr lang="en-GB" i="1" dirty="0" err="1"/>
              <a:t>altero</a:t>
            </a:r>
            <a:r>
              <a:rPr lang="en-GB" i="1" dirty="0"/>
              <a:t> albas, ex </a:t>
            </a:r>
            <a:r>
              <a:rPr lang="en-GB" i="1" dirty="0" err="1"/>
              <a:t>utroque</a:t>
            </a:r>
            <a:r>
              <a:rPr lang="en-GB" i="1" dirty="0"/>
              <a:t> </a:t>
            </a:r>
            <a:r>
              <a:rPr lang="en-GB" i="1" dirty="0" err="1"/>
              <a:t>varias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(In </a:t>
            </a:r>
            <a:r>
              <a:rPr lang="en-GB" dirty="0"/>
              <a:t>Thessaly there are two rivers; sheep drinking from one of them become black, those drinking from the other white, and those drinking from both have mixed </a:t>
            </a:r>
            <a:r>
              <a:rPr lang="en-GB" dirty="0" smtClean="0"/>
              <a:t>colours)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400" dirty="0"/>
              <a:t>W.M. Lindsay (ed.), </a:t>
            </a:r>
            <a:r>
              <a:rPr lang="en-GB" sz="1400" i="1" dirty="0" err="1"/>
              <a:t>Isidori</a:t>
            </a:r>
            <a:r>
              <a:rPr lang="en-GB" sz="1400" i="1" dirty="0"/>
              <a:t> </a:t>
            </a:r>
            <a:r>
              <a:rPr lang="en-GB" sz="1400" i="1" dirty="0" err="1"/>
              <a:t>Hispalensis</a:t>
            </a:r>
            <a:r>
              <a:rPr lang="en-GB" sz="1400" i="1" dirty="0"/>
              <a:t> </a:t>
            </a:r>
            <a:r>
              <a:rPr lang="en-GB" sz="1400" i="1" dirty="0" err="1"/>
              <a:t>Episcopi</a:t>
            </a:r>
            <a:r>
              <a:rPr lang="en-GB" sz="1400" i="1" dirty="0"/>
              <a:t> </a:t>
            </a:r>
            <a:r>
              <a:rPr lang="en-GB" sz="1400" i="1" dirty="0" err="1"/>
              <a:t>Etymologiarum</a:t>
            </a:r>
            <a:r>
              <a:rPr lang="en-GB" sz="1400" i="1" dirty="0"/>
              <a:t> </a:t>
            </a:r>
            <a:r>
              <a:rPr lang="en-GB" sz="1400" i="1" dirty="0" err="1"/>
              <a:t>sive</a:t>
            </a:r>
            <a:r>
              <a:rPr lang="en-GB" sz="1400" i="1" dirty="0"/>
              <a:t> </a:t>
            </a:r>
            <a:r>
              <a:rPr lang="en-GB" sz="1400" i="1" dirty="0" err="1"/>
              <a:t>Originum</a:t>
            </a:r>
            <a:r>
              <a:rPr lang="en-GB" sz="1400" i="1" dirty="0"/>
              <a:t> </a:t>
            </a:r>
            <a:r>
              <a:rPr lang="en-GB" sz="1400" i="1" dirty="0" err="1"/>
              <a:t>Libri</a:t>
            </a:r>
            <a:r>
              <a:rPr lang="en-GB" sz="1400" i="1" dirty="0"/>
              <a:t> XX</a:t>
            </a:r>
            <a:r>
              <a:rPr lang="en-GB" sz="1400" dirty="0"/>
              <a:t> (Oxford 1911</a:t>
            </a:r>
            <a:r>
              <a:rPr lang="en-GB" sz="1400" dirty="0" smtClean="0"/>
              <a:t>);</a:t>
            </a:r>
            <a:r>
              <a:rPr lang="en-GB" sz="1400" dirty="0"/>
              <a:t> Stephen A. </a:t>
            </a:r>
            <a:r>
              <a:rPr lang="en-GB" sz="1400" dirty="0" err="1"/>
              <a:t>Bartney</a:t>
            </a:r>
            <a:r>
              <a:rPr lang="en-GB" sz="1400" dirty="0"/>
              <a:t> (</a:t>
            </a:r>
            <a:r>
              <a:rPr lang="en-GB" sz="1400" dirty="0" err="1"/>
              <a:t>e.a</a:t>
            </a:r>
            <a:r>
              <a:rPr lang="en-GB" sz="1400" dirty="0"/>
              <a:t>.), </a:t>
            </a:r>
            <a:r>
              <a:rPr lang="en-GB" sz="1400" i="1" dirty="0"/>
              <a:t>The Etymologies of </a:t>
            </a:r>
            <a:r>
              <a:rPr lang="en-GB" sz="1400" i="1" dirty="0" err="1"/>
              <a:t>Isidore</a:t>
            </a:r>
            <a:r>
              <a:rPr lang="en-GB" sz="1400" i="1" dirty="0"/>
              <a:t> of Seville</a:t>
            </a:r>
            <a:r>
              <a:rPr lang="en-GB" sz="1400" dirty="0"/>
              <a:t> (Cambridge 2009</a:t>
            </a:r>
            <a:r>
              <a:rPr lang="en-GB" sz="1400" dirty="0" smtClean="0"/>
              <a:t>) 276.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462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Jacques de </a:t>
            </a:r>
            <a:r>
              <a:rPr lang="en-GB" dirty="0" err="1" smtClean="0"/>
              <a:t>Vitry</a:t>
            </a:r>
            <a:r>
              <a:rPr lang="en-GB" dirty="0" smtClean="0"/>
              <a:t>, </a:t>
            </a:r>
            <a:r>
              <a:rPr lang="en-GB" i="1" dirty="0" err="1" smtClean="0"/>
              <a:t>Historia</a:t>
            </a:r>
            <a:r>
              <a:rPr lang="en-GB" i="1" dirty="0" smtClean="0"/>
              <a:t> </a:t>
            </a:r>
            <a:r>
              <a:rPr lang="en-GB" i="1" dirty="0" err="1" smtClean="0"/>
              <a:t>Orientalis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i="1" dirty="0"/>
              <a:t>In</a:t>
            </a:r>
            <a:r>
              <a:rPr lang="en-GB" dirty="0"/>
              <a:t> </a:t>
            </a:r>
            <a:r>
              <a:rPr lang="en-GB" i="1" dirty="0" err="1"/>
              <a:t>partibur</a:t>
            </a:r>
            <a:r>
              <a:rPr lang="en-GB" i="1" dirty="0"/>
              <a:t> </a:t>
            </a:r>
            <a:r>
              <a:rPr lang="en-GB" i="1" dirty="0" err="1"/>
              <a:t>Orientis</a:t>
            </a:r>
            <a:r>
              <a:rPr lang="en-GB" dirty="0"/>
              <a:t> </a:t>
            </a:r>
            <a:r>
              <a:rPr lang="en-GB" i="1" dirty="0"/>
              <a:t>(…)</a:t>
            </a:r>
            <a:r>
              <a:rPr lang="en-GB" dirty="0"/>
              <a:t> </a:t>
            </a:r>
            <a:r>
              <a:rPr lang="en-GB" i="1" dirty="0" err="1"/>
              <a:t>Sunt</a:t>
            </a:r>
            <a:r>
              <a:rPr lang="en-GB" i="1" dirty="0"/>
              <a:t> </a:t>
            </a:r>
            <a:r>
              <a:rPr lang="fr-FR" i="1" dirty="0" err="1" smtClean="0"/>
              <a:t>flumina</a:t>
            </a:r>
            <a:r>
              <a:rPr lang="fr-FR" i="1" dirty="0" smtClean="0"/>
              <a:t> </a:t>
            </a:r>
            <a:r>
              <a:rPr lang="fr-FR" i="1" dirty="0"/>
              <a:t>ex </a:t>
            </a:r>
            <a:r>
              <a:rPr lang="fr-FR" i="1" dirty="0" err="1"/>
              <a:t>quibus</a:t>
            </a:r>
            <a:r>
              <a:rPr lang="fr-FR" i="1" dirty="0"/>
              <a:t> </a:t>
            </a:r>
            <a:r>
              <a:rPr lang="fr-FR" i="1" dirty="0" err="1"/>
              <a:t>bibentes</a:t>
            </a:r>
            <a:r>
              <a:rPr lang="fr-FR" i="1" dirty="0"/>
              <a:t> </a:t>
            </a:r>
            <a:r>
              <a:rPr lang="fr-FR" i="1" dirty="0" err="1"/>
              <a:t>oues</a:t>
            </a:r>
            <a:r>
              <a:rPr lang="fr-FR" i="1" dirty="0"/>
              <a:t> </a:t>
            </a:r>
            <a:r>
              <a:rPr lang="fr-FR" i="1" dirty="0" err="1"/>
              <a:t>nigrescunt</a:t>
            </a:r>
            <a:r>
              <a:rPr lang="fr-FR" i="1" dirty="0"/>
              <a:t>, ex </a:t>
            </a:r>
            <a:r>
              <a:rPr lang="fr-FR" i="1" dirty="0" err="1"/>
              <a:t>aliis</a:t>
            </a:r>
            <a:r>
              <a:rPr lang="fr-FR" i="1" dirty="0"/>
              <a:t> </a:t>
            </a:r>
            <a:r>
              <a:rPr lang="fr-FR" i="1" dirty="0" err="1"/>
              <a:t>autem</a:t>
            </a:r>
            <a:r>
              <a:rPr lang="fr-FR" i="1" dirty="0"/>
              <a:t> </a:t>
            </a:r>
            <a:r>
              <a:rPr lang="fr-FR" i="1" dirty="0" err="1"/>
              <a:t>velut</a:t>
            </a:r>
            <a:r>
              <a:rPr lang="fr-FR" i="1" dirty="0"/>
              <a:t> nix albe </a:t>
            </a:r>
            <a:r>
              <a:rPr lang="fr-FR" i="1" dirty="0" err="1"/>
              <a:t>fiunt</a:t>
            </a:r>
            <a:r>
              <a:rPr lang="fr-FR" i="1" dirty="0"/>
              <a:t>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 smtClean="0"/>
              <a:t>In parts of the </a:t>
            </a:r>
            <a:r>
              <a:rPr lang="en-GB" dirty="0" err="1" smtClean="0"/>
              <a:t>Oriënt</a:t>
            </a:r>
            <a:r>
              <a:rPr lang="en-GB" dirty="0"/>
              <a:t> </a:t>
            </a:r>
            <a:r>
              <a:rPr lang="en-GB" dirty="0" smtClean="0"/>
              <a:t>(…) there </a:t>
            </a:r>
            <a:r>
              <a:rPr lang="en-GB" dirty="0"/>
              <a:t>are rivers where the sheep that drink their waters become black, others make them become white as snow</a:t>
            </a:r>
            <a:r>
              <a:rPr lang="en-GB" dirty="0" smtClean="0"/>
              <a:t>.)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1400" dirty="0"/>
              <a:t>F. </a:t>
            </a:r>
            <a:r>
              <a:rPr lang="en-GB" sz="1400" dirty="0" err="1"/>
              <a:t>Moschus</a:t>
            </a:r>
            <a:r>
              <a:rPr lang="en-GB" sz="1400" dirty="0"/>
              <a:t>,</a:t>
            </a:r>
            <a:r>
              <a:rPr lang="en-GB" sz="1400" i="1" dirty="0"/>
              <a:t> </a:t>
            </a:r>
            <a:r>
              <a:rPr lang="en-GB" sz="1400" i="1" dirty="0" err="1"/>
              <a:t>Iacobi</a:t>
            </a:r>
            <a:r>
              <a:rPr lang="en-GB" sz="1400" i="1" dirty="0"/>
              <a:t> de </a:t>
            </a:r>
            <a:r>
              <a:rPr lang="en-GB" sz="1400" i="1" dirty="0" err="1"/>
              <a:t>Vitriaco</a:t>
            </a:r>
            <a:r>
              <a:rPr lang="en-GB" sz="1400" i="1" dirty="0"/>
              <a:t>: </a:t>
            </a:r>
            <a:r>
              <a:rPr lang="en-GB" sz="1400" i="1" dirty="0" err="1"/>
              <a:t>Libri</a:t>
            </a:r>
            <a:r>
              <a:rPr lang="en-GB" sz="1400" i="1" dirty="0"/>
              <a:t> duo, quorum prior </a:t>
            </a:r>
            <a:r>
              <a:rPr lang="en-GB" sz="1400" i="1" dirty="0" err="1"/>
              <a:t>Orientalis</a:t>
            </a:r>
            <a:r>
              <a:rPr lang="en-GB" sz="1400" i="1" dirty="0"/>
              <a:t> </a:t>
            </a:r>
            <a:r>
              <a:rPr lang="en-GB" sz="1400" i="1" dirty="0" err="1"/>
              <a:t>sive</a:t>
            </a:r>
            <a:r>
              <a:rPr lang="en-GB" sz="1400" i="1" dirty="0"/>
              <a:t> </a:t>
            </a:r>
            <a:r>
              <a:rPr lang="en-GB" sz="1400" i="1" dirty="0" err="1"/>
              <a:t>Hierosolymitanae</a:t>
            </a:r>
            <a:r>
              <a:rPr lang="en-GB" sz="1400" i="1" dirty="0"/>
              <a:t>, alter </a:t>
            </a:r>
            <a:r>
              <a:rPr lang="en-GB" sz="1400" i="1" dirty="0" err="1"/>
              <a:t>Occidentalis</a:t>
            </a:r>
            <a:r>
              <a:rPr lang="en-GB" sz="1400" i="1" dirty="0"/>
              <a:t> </a:t>
            </a:r>
            <a:r>
              <a:rPr lang="en-GB" sz="1400" i="1" dirty="0" err="1"/>
              <a:t>historiae</a:t>
            </a:r>
            <a:r>
              <a:rPr lang="en-GB" sz="1400" i="1" dirty="0"/>
              <a:t> nomine </a:t>
            </a:r>
            <a:r>
              <a:rPr lang="en-GB" sz="1400" i="1" dirty="0" err="1"/>
              <a:t>inscribitur</a:t>
            </a:r>
            <a:r>
              <a:rPr lang="en-GB" sz="1400" i="1" dirty="0"/>
              <a:t> </a:t>
            </a:r>
            <a:r>
              <a:rPr lang="en-GB" sz="1400" dirty="0"/>
              <a:t>(</a:t>
            </a:r>
            <a:r>
              <a:rPr lang="en-GB" sz="1400" dirty="0" err="1"/>
              <a:t>Duaci</a:t>
            </a:r>
            <a:r>
              <a:rPr lang="en-GB" sz="1400" dirty="0"/>
              <a:t> 1579</a:t>
            </a:r>
            <a:r>
              <a:rPr lang="en-GB" sz="1400" dirty="0" smtClean="0"/>
              <a:t>) 169.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8524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Rivers located in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Greece (Boeotia, Thessaly, Epirus)</a:t>
            </a:r>
          </a:p>
          <a:p>
            <a:endParaRPr lang="en-GB" dirty="0"/>
          </a:p>
          <a:p>
            <a:r>
              <a:rPr lang="en-GB" dirty="0" smtClean="0"/>
              <a:t>Italy (</a:t>
            </a:r>
            <a:r>
              <a:rPr lang="en-GB" dirty="0" err="1" smtClean="0"/>
              <a:t>Thurii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 smtClean="0"/>
              <a:t>Turkey (Ilium)</a:t>
            </a:r>
          </a:p>
          <a:p>
            <a:endParaRPr lang="en-GB" dirty="0"/>
          </a:p>
          <a:p>
            <a:r>
              <a:rPr lang="en-GB" dirty="0" smtClean="0"/>
              <a:t>Red Sea area</a:t>
            </a:r>
          </a:p>
          <a:p>
            <a:endParaRPr lang="en-GB" dirty="0"/>
          </a:p>
          <a:p>
            <a:r>
              <a:rPr lang="en-GB" dirty="0" smtClean="0"/>
              <a:t>The Orient</a:t>
            </a:r>
          </a:p>
        </p:txBody>
      </p:sp>
    </p:spTree>
    <p:extLst>
      <p:ext uri="{BB962C8B-B14F-4D97-AF65-F5344CB8AC3E}">
        <p14:creationId xmlns:p14="http://schemas.microsoft.com/office/powerpoint/2010/main" val="39025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Pliny, </a:t>
            </a:r>
            <a:r>
              <a:rPr lang="en-GB" i="1" dirty="0" smtClean="0"/>
              <a:t>Naturalis </a:t>
            </a:r>
            <a:r>
              <a:rPr lang="en-GB" i="1" dirty="0" err="1" smtClean="0"/>
              <a:t>Historia</a:t>
            </a:r>
            <a:r>
              <a:rPr lang="en-GB" i="1" dirty="0" smtClean="0"/>
              <a:t>, </a:t>
            </a:r>
            <a:r>
              <a:rPr lang="en-GB" dirty="0" smtClean="0"/>
              <a:t>book II.107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in </a:t>
            </a:r>
            <a:r>
              <a:rPr lang="en-GB" i="1" dirty="0" err="1"/>
              <a:t>Dodone</a:t>
            </a:r>
            <a:r>
              <a:rPr lang="en-GB" i="1" dirty="0"/>
              <a:t> </a:t>
            </a:r>
            <a:r>
              <a:rPr lang="en-GB" i="1" dirty="0" err="1"/>
              <a:t>Iovis</a:t>
            </a:r>
            <a:r>
              <a:rPr lang="en-GB" i="1" dirty="0"/>
              <a:t> </a:t>
            </a:r>
            <a:r>
              <a:rPr lang="en-GB" i="1" dirty="0" err="1"/>
              <a:t>fons</a:t>
            </a:r>
            <a:r>
              <a:rPr lang="en-GB" i="1" dirty="0"/>
              <a:t> cum sit </a:t>
            </a:r>
            <a:r>
              <a:rPr lang="en-GB" i="1" dirty="0" err="1"/>
              <a:t>gelidus</a:t>
            </a:r>
            <a:r>
              <a:rPr lang="en-GB" i="1" dirty="0"/>
              <a:t> et </a:t>
            </a:r>
            <a:r>
              <a:rPr lang="en-GB" i="1" dirty="0" err="1"/>
              <a:t>inmersas</a:t>
            </a:r>
            <a:r>
              <a:rPr lang="en-GB" i="1" dirty="0"/>
              <a:t> faces </a:t>
            </a:r>
            <a:r>
              <a:rPr lang="en-GB" i="1" dirty="0" err="1"/>
              <a:t>extinguat</a:t>
            </a:r>
            <a:r>
              <a:rPr lang="en-GB" i="1" dirty="0"/>
              <a:t>, </a:t>
            </a:r>
            <a:r>
              <a:rPr lang="en-GB" i="1" dirty="0" err="1"/>
              <a:t>si</a:t>
            </a:r>
            <a:r>
              <a:rPr lang="en-GB" i="1" dirty="0"/>
              <a:t> </a:t>
            </a:r>
            <a:r>
              <a:rPr lang="en-GB" i="1" dirty="0" err="1"/>
              <a:t>extinctae</a:t>
            </a:r>
            <a:r>
              <a:rPr lang="en-GB" i="1" dirty="0"/>
              <a:t> </a:t>
            </a:r>
            <a:r>
              <a:rPr lang="en-GB" i="1" dirty="0" err="1"/>
              <a:t>admoveantur</a:t>
            </a:r>
            <a:r>
              <a:rPr lang="en-GB" i="1" dirty="0"/>
              <a:t> </a:t>
            </a:r>
            <a:r>
              <a:rPr lang="en-GB" i="1" dirty="0" err="1"/>
              <a:t>accendit</a:t>
            </a:r>
            <a:r>
              <a:rPr lang="en-GB" i="1" dirty="0"/>
              <a:t> </a:t>
            </a:r>
            <a:endParaRPr lang="nl-NL" dirty="0"/>
          </a:p>
          <a:p>
            <a:pPr marL="0" indent="0">
              <a:buNone/>
            </a:pPr>
            <a:r>
              <a:rPr lang="en-GB" i="1" dirty="0"/>
              <a:t> </a:t>
            </a:r>
            <a:endParaRPr lang="nl-NL" dirty="0"/>
          </a:p>
          <a:p>
            <a:pPr marL="0" indent="0">
              <a:buNone/>
            </a:pPr>
            <a:r>
              <a:rPr lang="en-GB" dirty="0" smtClean="0"/>
              <a:t>(The </a:t>
            </a:r>
            <a:r>
              <a:rPr lang="en-GB" dirty="0"/>
              <a:t>Fountain of Jupiter at Dodona, though it is cold and puts out torches dipped in it, sets them alight if they are brought near to it when they are out</a:t>
            </a:r>
            <a:r>
              <a:rPr lang="en-GB" dirty="0" smtClean="0"/>
              <a:t>.)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1400" dirty="0"/>
              <a:t>Rackham, </a:t>
            </a:r>
            <a:r>
              <a:rPr lang="en-GB" sz="1400" i="1" dirty="0"/>
              <a:t>Pliny: Natural History </a:t>
            </a:r>
            <a:r>
              <a:rPr lang="en-GB" sz="1400" dirty="0"/>
              <a:t>vol. I, 354-355.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6804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Isidore</a:t>
            </a:r>
            <a:r>
              <a:rPr lang="en-GB" dirty="0" smtClean="0"/>
              <a:t>, </a:t>
            </a:r>
            <a:r>
              <a:rPr lang="en-GB" i="1" dirty="0" err="1" smtClean="0"/>
              <a:t>Etymologiae</a:t>
            </a:r>
            <a:r>
              <a:rPr lang="en-GB" dirty="0" smtClean="0"/>
              <a:t>, book XIII.xiii.10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/>
              <a:t>In </a:t>
            </a:r>
            <a:r>
              <a:rPr lang="en-GB" i="1" dirty="0" err="1"/>
              <a:t>Epiro</a:t>
            </a:r>
            <a:r>
              <a:rPr lang="en-GB" i="1" dirty="0"/>
              <a:t> </a:t>
            </a:r>
            <a:r>
              <a:rPr lang="en-GB" i="1" dirty="0" err="1"/>
              <a:t>esse</a:t>
            </a:r>
            <a:r>
              <a:rPr lang="en-GB" i="1" dirty="0"/>
              <a:t> </a:t>
            </a:r>
            <a:r>
              <a:rPr lang="en-GB" i="1" dirty="0" err="1"/>
              <a:t>fontem</a:t>
            </a:r>
            <a:r>
              <a:rPr lang="en-GB" i="1" dirty="0"/>
              <a:t> in quo faces </a:t>
            </a:r>
            <a:r>
              <a:rPr lang="en-GB" i="1" dirty="0" err="1"/>
              <a:t>extinguntur</a:t>
            </a:r>
            <a:r>
              <a:rPr lang="en-GB" i="1" dirty="0"/>
              <a:t> </a:t>
            </a:r>
            <a:r>
              <a:rPr lang="en-GB" i="1" dirty="0" err="1"/>
              <a:t>accensae</a:t>
            </a:r>
            <a:r>
              <a:rPr lang="en-GB" i="1" dirty="0"/>
              <a:t> et </a:t>
            </a:r>
            <a:r>
              <a:rPr lang="en-GB" i="1" dirty="0" err="1"/>
              <a:t>accenduntur</a:t>
            </a:r>
            <a:r>
              <a:rPr lang="en-GB" i="1" dirty="0"/>
              <a:t> </a:t>
            </a:r>
            <a:r>
              <a:rPr lang="en-GB" i="1" dirty="0" err="1"/>
              <a:t>extinctae</a:t>
            </a:r>
            <a:r>
              <a:rPr lang="en-GB" i="1" dirty="0"/>
              <a:t> </a:t>
            </a:r>
            <a:endParaRPr lang="en-GB" i="1" dirty="0" smtClean="0"/>
          </a:p>
          <a:p>
            <a:endParaRPr lang="en-GB" i="1" dirty="0"/>
          </a:p>
          <a:p>
            <a:pPr marL="0" indent="0">
              <a:buNone/>
            </a:pPr>
            <a:r>
              <a:rPr lang="en-GB" dirty="0" smtClean="0"/>
              <a:t>(They </a:t>
            </a:r>
            <a:r>
              <a:rPr lang="en-GB" dirty="0"/>
              <a:t>say there is a spring in Epirus in which lit torches are extinguished and extinguished torches are </a:t>
            </a:r>
            <a:r>
              <a:rPr lang="en-GB" dirty="0" smtClean="0"/>
              <a:t>lit.)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1400" dirty="0" err="1"/>
              <a:t>Lidsay</a:t>
            </a:r>
            <a:r>
              <a:rPr lang="en-GB" sz="1400" dirty="0"/>
              <a:t>, </a:t>
            </a:r>
            <a:r>
              <a:rPr lang="en-GB" sz="1400" i="1" dirty="0" err="1"/>
              <a:t>Isodori</a:t>
            </a:r>
            <a:r>
              <a:rPr lang="en-GB" sz="1400" i="1" dirty="0"/>
              <a:t> </a:t>
            </a:r>
            <a:r>
              <a:rPr lang="en-GB" sz="1400" i="1" dirty="0" err="1"/>
              <a:t>Hispalensis</a:t>
            </a:r>
            <a:r>
              <a:rPr lang="en-GB" sz="1400" i="1" dirty="0"/>
              <a:t> </a:t>
            </a:r>
            <a:r>
              <a:rPr lang="en-GB" sz="1400" i="1" dirty="0" err="1"/>
              <a:t>Episcopi</a:t>
            </a:r>
            <a:r>
              <a:rPr lang="en-GB" sz="1400" i="1" dirty="0"/>
              <a:t> </a:t>
            </a:r>
            <a:r>
              <a:rPr lang="en-GB" sz="1400" i="1" dirty="0" err="1"/>
              <a:t>Etymologiarum</a:t>
            </a:r>
            <a:r>
              <a:rPr lang="en-GB" sz="1400" dirty="0"/>
              <a:t>; </a:t>
            </a:r>
            <a:r>
              <a:rPr lang="en-GB" sz="1400" dirty="0" err="1"/>
              <a:t>Bartney</a:t>
            </a:r>
            <a:r>
              <a:rPr lang="en-GB" sz="1400" dirty="0"/>
              <a:t>, </a:t>
            </a:r>
            <a:r>
              <a:rPr lang="en-GB" sz="1400" i="1" dirty="0"/>
              <a:t>The Etymologies of </a:t>
            </a:r>
            <a:r>
              <a:rPr lang="en-GB" sz="1400" i="1" dirty="0" err="1"/>
              <a:t>Isidore</a:t>
            </a:r>
            <a:r>
              <a:rPr lang="en-GB" sz="1400" i="1" dirty="0"/>
              <a:t> of Seville</a:t>
            </a:r>
            <a:r>
              <a:rPr lang="en-GB" sz="1400" dirty="0"/>
              <a:t>, 276</a:t>
            </a:r>
          </a:p>
        </p:txBody>
      </p:sp>
    </p:spTree>
    <p:extLst>
      <p:ext uri="{BB962C8B-B14F-4D97-AF65-F5344CB8AC3E}">
        <p14:creationId xmlns:p14="http://schemas.microsoft.com/office/powerpoint/2010/main" val="96587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Jaques</a:t>
            </a:r>
            <a:r>
              <a:rPr lang="en-GB" dirty="0" smtClean="0"/>
              <a:t> de </a:t>
            </a:r>
            <a:r>
              <a:rPr lang="en-GB" dirty="0" err="1" smtClean="0"/>
              <a:t>Vitry</a:t>
            </a:r>
            <a:r>
              <a:rPr lang="en-GB" dirty="0" smtClean="0"/>
              <a:t>: </a:t>
            </a:r>
            <a:r>
              <a:rPr lang="en-GB" i="1" dirty="0" err="1" smtClean="0"/>
              <a:t>Historia</a:t>
            </a:r>
            <a:r>
              <a:rPr lang="en-GB" i="1" dirty="0" smtClean="0"/>
              <a:t> </a:t>
            </a:r>
            <a:r>
              <a:rPr lang="en-GB" i="1" dirty="0" err="1" smtClean="0"/>
              <a:t>Orientalis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i="1" dirty="0"/>
              <a:t>In </a:t>
            </a:r>
            <a:r>
              <a:rPr lang="fr-FR" i="1" dirty="0" err="1"/>
              <a:t>Epiro</a:t>
            </a:r>
            <a:r>
              <a:rPr lang="fr-FR" i="1" dirty="0"/>
              <a:t> </a:t>
            </a:r>
            <a:r>
              <a:rPr lang="fr-FR" i="1" dirty="0" err="1"/>
              <a:t>autem</a:t>
            </a:r>
            <a:r>
              <a:rPr lang="fr-FR" i="1" dirty="0"/>
              <a:t> est fons mirabilis in quo faces </a:t>
            </a:r>
            <a:r>
              <a:rPr lang="fr-FR" i="1" dirty="0" err="1"/>
              <a:t>accése</a:t>
            </a:r>
            <a:r>
              <a:rPr lang="fr-FR" i="1" dirty="0"/>
              <a:t> </a:t>
            </a:r>
            <a:r>
              <a:rPr lang="fr-FR" i="1" dirty="0" err="1"/>
              <a:t>extinguuntur</a:t>
            </a:r>
            <a:r>
              <a:rPr lang="fr-FR" i="1" dirty="0"/>
              <a:t>, et </a:t>
            </a:r>
            <a:r>
              <a:rPr lang="fr-FR" i="1" dirty="0" err="1"/>
              <a:t>extinteiterum</a:t>
            </a:r>
            <a:r>
              <a:rPr lang="fr-FR" i="1" dirty="0"/>
              <a:t> </a:t>
            </a:r>
            <a:r>
              <a:rPr lang="fr-FR" i="1" dirty="0" err="1"/>
              <a:t>accenduntur</a:t>
            </a:r>
            <a:r>
              <a:rPr lang="fr-FR" i="1" dirty="0" smtClean="0"/>
              <a:t>.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en-GB" dirty="0"/>
              <a:t>(In </a:t>
            </a:r>
            <a:r>
              <a:rPr lang="en-GB" dirty="0" err="1"/>
              <a:t>Épire</a:t>
            </a:r>
            <a:r>
              <a:rPr lang="en-GB" dirty="0"/>
              <a:t> there is an miraculous stream, in which lit torches are extinguished, and when they are extinguished they light again</a:t>
            </a:r>
            <a:r>
              <a:rPr lang="en-GB" dirty="0" smtClean="0"/>
              <a:t>.)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1400" dirty="0" err="1"/>
              <a:t>Moschus</a:t>
            </a:r>
            <a:r>
              <a:rPr lang="en-GB" sz="1400" dirty="0"/>
              <a:t>, </a:t>
            </a:r>
            <a:r>
              <a:rPr lang="en-GB" sz="1400" i="1" dirty="0" err="1"/>
              <a:t>Iacobi</a:t>
            </a:r>
            <a:r>
              <a:rPr lang="en-GB" sz="1400" i="1" dirty="0"/>
              <a:t> de </a:t>
            </a:r>
            <a:r>
              <a:rPr lang="en-GB" sz="1400" i="1" dirty="0" err="1"/>
              <a:t>Vitriaco</a:t>
            </a:r>
            <a:r>
              <a:rPr lang="en-GB" sz="1400" dirty="0"/>
              <a:t>, </a:t>
            </a:r>
            <a:r>
              <a:rPr lang="en-GB" sz="1400" dirty="0" smtClean="0"/>
              <a:t>168</a:t>
            </a:r>
            <a:r>
              <a:rPr lang="en-GB" sz="1400" dirty="0"/>
              <a:t>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4440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 smtClean="0"/>
              <a:t>Peredur</a:t>
            </a:r>
            <a:r>
              <a:rPr lang="en-GB" i="1" dirty="0" smtClean="0"/>
              <a:t> </a:t>
            </a:r>
            <a:r>
              <a:rPr lang="en-GB" i="1" dirty="0" err="1" smtClean="0"/>
              <a:t>vab</a:t>
            </a:r>
            <a:r>
              <a:rPr lang="en-GB" i="1" dirty="0" smtClean="0"/>
              <a:t> </a:t>
            </a:r>
            <a:r>
              <a:rPr lang="en-GB" i="1" dirty="0" err="1" smtClean="0"/>
              <a:t>Efrawc</a:t>
            </a:r>
            <a:endParaRPr lang="en-GB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Aberystwyth</a:t>
            </a:r>
            <a:r>
              <a:rPr lang="en-GB" dirty="0"/>
              <a:t>, National Library of Wales, </a:t>
            </a:r>
            <a:r>
              <a:rPr lang="en-GB" dirty="0" err="1"/>
              <a:t>Peniarth</a:t>
            </a:r>
            <a:r>
              <a:rPr lang="en-GB" dirty="0"/>
              <a:t> MS 7 (</a:t>
            </a:r>
            <a:r>
              <a:rPr lang="en-GB" dirty="0" err="1"/>
              <a:t>s.XIII</a:t>
            </a:r>
            <a:r>
              <a:rPr lang="en-GB" dirty="0"/>
              <a:t>-XIV);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Aberystwyth</a:t>
            </a:r>
            <a:r>
              <a:rPr lang="en-GB" dirty="0"/>
              <a:t>, National Library of Wales, </a:t>
            </a:r>
            <a:r>
              <a:rPr lang="en-GB" dirty="0" err="1"/>
              <a:t>Peniarth</a:t>
            </a:r>
            <a:r>
              <a:rPr lang="en-GB" dirty="0"/>
              <a:t> MS 14 (s.XIV</a:t>
            </a:r>
            <a:r>
              <a:rPr lang="en-GB" baseline="30000" dirty="0"/>
              <a:t>1);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Aberystwyth</a:t>
            </a:r>
            <a:r>
              <a:rPr lang="en-GB" dirty="0"/>
              <a:t>, National Library of Wales, </a:t>
            </a:r>
            <a:r>
              <a:rPr lang="en-GB" dirty="0" err="1"/>
              <a:t>Peniarth</a:t>
            </a:r>
            <a:r>
              <a:rPr lang="en-GB" dirty="0"/>
              <a:t> MS 4: W</a:t>
            </a:r>
            <a:r>
              <a:rPr lang="en-GB" i="1" dirty="0"/>
              <a:t>hite Book of </a:t>
            </a:r>
            <a:r>
              <a:rPr lang="en-GB" i="1" dirty="0" err="1"/>
              <a:t>Rhydderch</a:t>
            </a:r>
            <a:r>
              <a:rPr lang="en-GB" dirty="0"/>
              <a:t> (s. </a:t>
            </a:r>
            <a:r>
              <a:rPr lang="en-GB" dirty="0" err="1"/>
              <a:t>XIV</a:t>
            </a:r>
            <a:r>
              <a:rPr lang="en-GB" i="1" dirty="0" err="1"/>
              <a:t>med</a:t>
            </a:r>
            <a:r>
              <a:rPr lang="en-GB" i="1" dirty="0"/>
              <a:t>)</a:t>
            </a:r>
            <a:r>
              <a:rPr lang="en-GB" dirty="0"/>
              <a:t>;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Oxford</a:t>
            </a:r>
            <a:r>
              <a:rPr lang="en-GB" dirty="0"/>
              <a:t>, Jesus College, MS 111: </a:t>
            </a:r>
            <a:r>
              <a:rPr lang="en-GB" i="1" dirty="0"/>
              <a:t>Red Book of </a:t>
            </a:r>
            <a:r>
              <a:rPr lang="en-GB" i="1" dirty="0" err="1"/>
              <a:t>Hergest</a:t>
            </a:r>
            <a:r>
              <a:rPr lang="en-GB" dirty="0"/>
              <a:t> (</a:t>
            </a:r>
            <a:r>
              <a:rPr lang="en-GB" dirty="0" err="1"/>
              <a:t>s.XIV</a:t>
            </a:r>
            <a:r>
              <a:rPr lang="en-GB" dirty="0"/>
              <a:t>/XV).</a:t>
            </a:r>
          </a:p>
        </p:txBody>
      </p:sp>
    </p:spTree>
    <p:extLst>
      <p:ext uri="{BB962C8B-B14F-4D97-AF65-F5344CB8AC3E}">
        <p14:creationId xmlns:p14="http://schemas.microsoft.com/office/powerpoint/2010/main" val="17766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direct influence but an association with a widespread idea</a:t>
            </a:r>
          </a:p>
          <a:p>
            <a:endParaRPr lang="en-GB" dirty="0"/>
          </a:p>
          <a:p>
            <a:r>
              <a:rPr lang="en-GB" dirty="0" smtClean="0"/>
              <a:t>Geographical location marker</a:t>
            </a:r>
          </a:p>
          <a:p>
            <a:endParaRPr lang="en-GB" dirty="0"/>
          </a:p>
          <a:p>
            <a:r>
              <a:rPr lang="en-GB" dirty="0" smtClean="0"/>
              <a:t>Not Otherworldly at 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9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69920" y="2233246"/>
            <a:ext cx="6537006" cy="1280890"/>
          </a:xfrm>
        </p:spPr>
        <p:txBody>
          <a:bodyPr/>
          <a:lstStyle/>
          <a:p>
            <a:r>
              <a:rPr lang="en-GB" dirty="0" smtClean="0"/>
              <a:t>Thank you for your attention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Selected Bibliography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02051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Bartney</a:t>
            </a:r>
            <a:r>
              <a:rPr lang="en-GB" dirty="0"/>
              <a:t>, Stephen A. (</a:t>
            </a:r>
            <a:r>
              <a:rPr lang="en-GB" dirty="0" err="1"/>
              <a:t>e.a</a:t>
            </a:r>
            <a:r>
              <a:rPr lang="en-GB" dirty="0"/>
              <a:t>.), </a:t>
            </a:r>
            <a:r>
              <a:rPr lang="en-GB" i="1" dirty="0"/>
              <a:t>The Etymologies of </a:t>
            </a:r>
            <a:r>
              <a:rPr lang="en-GB" i="1" dirty="0" err="1"/>
              <a:t>Isidore</a:t>
            </a:r>
            <a:r>
              <a:rPr lang="en-GB" i="1" dirty="0"/>
              <a:t> of Seville </a:t>
            </a:r>
            <a:r>
              <a:rPr lang="en-GB" dirty="0"/>
              <a:t>(Cambridge 2009)</a:t>
            </a:r>
            <a:endParaRPr lang="en-GB" dirty="0" smtClean="0"/>
          </a:p>
          <a:p>
            <a:r>
              <a:rPr lang="en-GB" dirty="0" smtClean="0"/>
              <a:t>Davies</a:t>
            </a:r>
            <a:r>
              <a:rPr lang="en-GB" dirty="0"/>
              <a:t>, </a:t>
            </a:r>
            <a:r>
              <a:rPr lang="en-GB" dirty="0" err="1"/>
              <a:t>Sioned</a:t>
            </a:r>
            <a:r>
              <a:rPr lang="en-GB" dirty="0"/>
              <a:t>, </a:t>
            </a:r>
            <a:r>
              <a:rPr lang="en-GB" i="1" dirty="0"/>
              <a:t>The </a:t>
            </a:r>
            <a:r>
              <a:rPr lang="en-GB" i="1" dirty="0" err="1"/>
              <a:t>Mabinogion</a:t>
            </a:r>
            <a:r>
              <a:rPr lang="en-GB" dirty="0"/>
              <a:t> (Oxford 2007).</a:t>
            </a:r>
          </a:p>
          <a:p>
            <a:r>
              <a:rPr lang="en-GB" dirty="0" err="1" smtClean="0"/>
              <a:t>Goetinck</a:t>
            </a:r>
            <a:r>
              <a:rPr lang="en-GB" dirty="0"/>
              <a:t>, Glenys W</a:t>
            </a:r>
            <a:r>
              <a:rPr lang="en-GB" dirty="0" smtClean="0"/>
              <a:t>.,  </a:t>
            </a:r>
            <a:r>
              <a:rPr lang="en-GB" i="1" dirty="0" err="1"/>
              <a:t>Historia</a:t>
            </a:r>
            <a:r>
              <a:rPr lang="en-GB" i="1" dirty="0"/>
              <a:t> </a:t>
            </a:r>
            <a:r>
              <a:rPr lang="en-GB" i="1" dirty="0" err="1"/>
              <a:t>Peredur</a:t>
            </a:r>
            <a:r>
              <a:rPr lang="en-GB" i="1" dirty="0"/>
              <a:t> </a:t>
            </a:r>
            <a:r>
              <a:rPr lang="en-GB" i="1" dirty="0" err="1"/>
              <a:t>vab</a:t>
            </a:r>
            <a:r>
              <a:rPr lang="en-GB" i="1" dirty="0"/>
              <a:t> </a:t>
            </a:r>
            <a:r>
              <a:rPr lang="en-GB" i="1" dirty="0" err="1"/>
              <a:t>Efrawc</a:t>
            </a:r>
            <a:r>
              <a:rPr lang="en-GB" dirty="0"/>
              <a:t> (Cardiff </a:t>
            </a:r>
            <a:r>
              <a:rPr lang="en-GB" dirty="0" smtClean="0"/>
              <a:t>1976).</a:t>
            </a:r>
            <a:endParaRPr lang="nl-NL" dirty="0"/>
          </a:p>
          <a:p>
            <a:r>
              <a:rPr lang="en-GB" dirty="0" smtClean="0"/>
              <a:t>Rackham, H., </a:t>
            </a:r>
            <a:r>
              <a:rPr lang="en-GB" i="1" dirty="0"/>
              <a:t>Pliny: Natural History </a:t>
            </a:r>
            <a:r>
              <a:rPr lang="en-GB" dirty="0"/>
              <a:t>vol. I: Books 1-2, Loeb Classical Library 330 (Cambridge 1938</a:t>
            </a:r>
            <a:r>
              <a:rPr lang="en-GB" dirty="0" smtClean="0"/>
              <a:t>).</a:t>
            </a:r>
          </a:p>
          <a:p>
            <a:r>
              <a:rPr lang="en-GB" dirty="0"/>
              <a:t>Golding, Arthur, </a:t>
            </a:r>
            <a:r>
              <a:rPr lang="en-GB" i="1" dirty="0"/>
              <a:t>The excellent and pleasant </a:t>
            </a:r>
            <a:r>
              <a:rPr lang="en-GB" i="1" dirty="0" err="1"/>
              <a:t>worke</a:t>
            </a:r>
            <a:r>
              <a:rPr lang="en-GB" i="1" dirty="0"/>
              <a:t> (</a:t>
            </a:r>
            <a:r>
              <a:rPr lang="en-GB" i="1" dirty="0" err="1"/>
              <a:t>Collectana</a:t>
            </a:r>
            <a:r>
              <a:rPr lang="en-GB" i="1" dirty="0"/>
              <a:t> </a:t>
            </a:r>
            <a:r>
              <a:rPr lang="en-GB" i="1" dirty="0" err="1"/>
              <a:t>rerum</a:t>
            </a:r>
            <a:r>
              <a:rPr lang="en-GB" i="1" dirty="0"/>
              <a:t> </a:t>
            </a:r>
            <a:r>
              <a:rPr lang="en-GB" i="1" dirty="0" err="1"/>
              <a:t>memorabilium</a:t>
            </a:r>
            <a:r>
              <a:rPr lang="en-GB" i="1" dirty="0"/>
              <a:t>) of Caius Julius </a:t>
            </a:r>
            <a:r>
              <a:rPr lang="en-GB" i="1" dirty="0" err="1"/>
              <a:t>Solinus</a:t>
            </a:r>
            <a:r>
              <a:rPr lang="en-GB" i="1" dirty="0"/>
              <a:t> </a:t>
            </a:r>
            <a:r>
              <a:rPr lang="en-GB" dirty="0"/>
              <a:t>(1587), reproduced in a facsimile edition by George Kish (Gainesville 1955</a:t>
            </a:r>
            <a:r>
              <a:rPr lang="en-GB" dirty="0" smtClean="0"/>
              <a:t>).</a:t>
            </a:r>
          </a:p>
          <a:p>
            <a:r>
              <a:rPr lang="en-GB" dirty="0" smtClean="0"/>
              <a:t>Johnson, David F. and </a:t>
            </a:r>
            <a:r>
              <a:rPr lang="en-GB" dirty="0"/>
              <a:t>Geert H.M. </a:t>
            </a:r>
            <a:r>
              <a:rPr lang="en-GB" dirty="0" err="1"/>
              <a:t>Claassens</a:t>
            </a:r>
            <a:r>
              <a:rPr lang="en-GB" dirty="0"/>
              <a:t>, </a:t>
            </a:r>
            <a:r>
              <a:rPr lang="en-GB" i="1" dirty="0"/>
              <a:t>Dutch Romances I: Roman van </a:t>
            </a:r>
            <a:r>
              <a:rPr lang="en-GB" i="1" dirty="0" err="1"/>
              <a:t>Walewein</a:t>
            </a:r>
            <a:r>
              <a:rPr lang="en-GB" i="1" dirty="0"/>
              <a:t> </a:t>
            </a:r>
            <a:r>
              <a:rPr lang="en-GB" dirty="0"/>
              <a:t>(Cambridge, 2000</a:t>
            </a:r>
            <a:r>
              <a:rPr lang="en-GB" dirty="0" smtClean="0"/>
              <a:t>).</a:t>
            </a:r>
          </a:p>
          <a:p>
            <a:r>
              <a:rPr lang="en-GB" dirty="0"/>
              <a:t>Jones, W.H.S., </a:t>
            </a:r>
            <a:r>
              <a:rPr lang="en-GB" i="1" dirty="0"/>
              <a:t>Pliny: Natural History</a:t>
            </a:r>
            <a:r>
              <a:rPr lang="en-GB" dirty="0"/>
              <a:t> </a:t>
            </a:r>
            <a:r>
              <a:rPr lang="en-GB" dirty="0" err="1"/>
              <a:t>vol.VIII</a:t>
            </a:r>
            <a:r>
              <a:rPr lang="en-GB" dirty="0"/>
              <a:t>: Books 28-32, Loeb Classical Library 418 (Cambridge 1963</a:t>
            </a:r>
            <a:r>
              <a:rPr lang="en-GB" dirty="0" smtClean="0"/>
              <a:t>).</a:t>
            </a:r>
          </a:p>
          <a:p>
            <a:r>
              <a:rPr lang="en-GB" dirty="0"/>
              <a:t>Lindsay, W.M. (ed.), </a:t>
            </a:r>
            <a:r>
              <a:rPr lang="en-GB" i="1" dirty="0" err="1"/>
              <a:t>Isidori</a:t>
            </a:r>
            <a:r>
              <a:rPr lang="en-GB" i="1" dirty="0"/>
              <a:t> </a:t>
            </a:r>
            <a:r>
              <a:rPr lang="en-GB" i="1" dirty="0" err="1"/>
              <a:t>Hispalensis</a:t>
            </a:r>
            <a:r>
              <a:rPr lang="en-GB" i="1" dirty="0"/>
              <a:t> </a:t>
            </a:r>
            <a:r>
              <a:rPr lang="en-GB" i="1" dirty="0" err="1"/>
              <a:t>Episcopi</a:t>
            </a:r>
            <a:r>
              <a:rPr lang="en-GB" i="1" dirty="0"/>
              <a:t> </a:t>
            </a:r>
            <a:r>
              <a:rPr lang="en-GB" i="1" dirty="0" err="1"/>
              <a:t>Etymologiarum</a:t>
            </a:r>
            <a:r>
              <a:rPr lang="en-GB" i="1" dirty="0"/>
              <a:t> </a:t>
            </a:r>
            <a:r>
              <a:rPr lang="en-GB" i="1" dirty="0" err="1"/>
              <a:t>sive</a:t>
            </a:r>
            <a:r>
              <a:rPr lang="en-GB" i="1" dirty="0"/>
              <a:t> </a:t>
            </a:r>
            <a:r>
              <a:rPr lang="en-GB" i="1" dirty="0" err="1"/>
              <a:t>Originum</a:t>
            </a:r>
            <a:r>
              <a:rPr lang="en-GB" i="1" dirty="0"/>
              <a:t> </a:t>
            </a:r>
            <a:r>
              <a:rPr lang="en-GB" i="1" dirty="0" err="1"/>
              <a:t>Libri</a:t>
            </a:r>
            <a:r>
              <a:rPr lang="en-GB" i="1" dirty="0"/>
              <a:t> XX </a:t>
            </a:r>
            <a:r>
              <a:rPr lang="en-GB" dirty="0"/>
              <a:t>(Oxford 1911</a:t>
            </a:r>
            <a:r>
              <a:rPr lang="en-GB" dirty="0" smtClean="0"/>
              <a:t>).</a:t>
            </a:r>
            <a:endParaRPr lang="nl-NL" dirty="0"/>
          </a:p>
          <a:p>
            <a:r>
              <a:rPr lang="en-GB" dirty="0"/>
              <a:t>Mommsen, T.H., </a:t>
            </a:r>
            <a:r>
              <a:rPr lang="en-GB" i="1" dirty="0" err="1"/>
              <a:t>C.Iulii</a:t>
            </a:r>
            <a:r>
              <a:rPr lang="en-GB" i="1" dirty="0"/>
              <a:t> </a:t>
            </a:r>
            <a:r>
              <a:rPr lang="en-GB" i="1" dirty="0" err="1"/>
              <a:t>Solini</a:t>
            </a:r>
            <a:r>
              <a:rPr lang="en-GB" i="1" dirty="0"/>
              <a:t>: </a:t>
            </a:r>
            <a:r>
              <a:rPr lang="en-GB" i="1" dirty="0" err="1"/>
              <a:t>Collectanea</a:t>
            </a:r>
            <a:r>
              <a:rPr lang="en-GB" i="1" dirty="0"/>
              <a:t> Rerum </a:t>
            </a:r>
            <a:r>
              <a:rPr lang="en-GB" i="1" dirty="0" err="1"/>
              <a:t>Memorabilium</a:t>
            </a:r>
            <a:r>
              <a:rPr lang="en-GB" i="1" dirty="0"/>
              <a:t> </a:t>
            </a:r>
            <a:r>
              <a:rPr lang="en-GB" dirty="0"/>
              <a:t>(Berlin 1895</a:t>
            </a:r>
            <a:r>
              <a:rPr lang="en-GB" dirty="0" smtClean="0"/>
              <a:t>).</a:t>
            </a:r>
            <a:r>
              <a:rPr lang="en-GB" dirty="0"/>
              <a:t> </a:t>
            </a:r>
            <a:endParaRPr lang="nl-NL" dirty="0"/>
          </a:p>
          <a:p>
            <a:r>
              <a:rPr lang="fr-FR" dirty="0" err="1"/>
              <a:t>Moschus</a:t>
            </a:r>
            <a:r>
              <a:rPr lang="fr-FR" dirty="0"/>
              <a:t>, F., </a:t>
            </a:r>
            <a:r>
              <a:rPr lang="fr-FR" i="1" dirty="0" err="1"/>
              <a:t>Iacobi</a:t>
            </a:r>
            <a:r>
              <a:rPr lang="fr-FR" i="1" dirty="0"/>
              <a:t> de </a:t>
            </a:r>
            <a:r>
              <a:rPr lang="fr-FR" i="1" dirty="0" err="1"/>
              <a:t>Vitriaco</a:t>
            </a:r>
            <a:r>
              <a:rPr lang="fr-FR" i="1" dirty="0"/>
              <a:t>: </a:t>
            </a:r>
            <a:r>
              <a:rPr lang="fr-FR" i="1" dirty="0" err="1"/>
              <a:t>Libri</a:t>
            </a:r>
            <a:r>
              <a:rPr lang="fr-FR" i="1" dirty="0"/>
              <a:t> duo, quorum </a:t>
            </a:r>
            <a:r>
              <a:rPr lang="fr-FR" i="1" dirty="0" err="1"/>
              <a:t>prior</a:t>
            </a:r>
            <a:r>
              <a:rPr lang="fr-FR" i="1" dirty="0"/>
              <a:t> Orientalis </a:t>
            </a:r>
            <a:r>
              <a:rPr lang="fr-FR" i="1" dirty="0" err="1"/>
              <a:t>sive</a:t>
            </a:r>
            <a:r>
              <a:rPr lang="fr-FR" i="1" dirty="0"/>
              <a:t> </a:t>
            </a:r>
            <a:r>
              <a:rPr lang="fr-FR" i="1" dirty="0" err="1"/>
              <a:t>Hierosolymitanae</a:t>
            </a:r>
            <a:r>
              <a:rPr lang="fr-FR" i="1" dirty="0"/>
              <a:t>, alter Occidentalis </a:t>
            </a:r>
            <a:r>
              <a:rPr lang="fr-FR" i="1" dirty="0" err="1"/>
              <a:t>historiae</a:t>
            </a:r>
            <a:r>
              <a:rPr lang="fr-FR" i="1" dirty="0"/>
              <a:t> nomine </a:t>
            </a:r>
            <a:r>
              <a:rPr lang="fr-FR" i="1" dirty="0" err="1"/>
              <a:t>inscribitur</a:t>
            </a:r>
            <a:r>
              <a:rPr lang="fr-FR" i="1" dirty="0"/>
              <a:t> </a:t>
            </a:r>
            <a:r>
              <a:rPr lang="fr-FR" dirty="0"/>
              <a:t>(</a:t>
            </a:r>
            <a:r>
              <a:rPr lang="fr-FR" dirty="0" err="1"/>
              <a:t>Duaci</a:t>
            </a:r>
            <a:r>
              <a:rPr lang="fr-FR" dirty="0"/>
              <a:t> 1579</a:t>
            </a:r>
            <a:r>
              <a:rPr lang="fr-FR" dirty="0" smtClean="0"/>
              <a:t>).</a:t>
            </a:r>
            <a:endParaRPr lang="en-GB" dirty="0" smtClean="0"/>
          </a:p>
          <a:p>
            <a:r>
              <a:rPr lang="en-GB" dirty="0" smtClean="0"/>
              <a:t>Stokes, Whitley </a:t>
            </a:r>
            <a:r>
              <a:rPr lang="en-GB" dirty="0"/>
              <a:t>‘The Voyage of </a:t>
            </a:r>
            <a:r>
              <a:rPr lang="en-GB" dirty="0" err="1"/>
              <a:t>Mael</a:t>
            </a:r>
            <a:r>
              <a:rPr lang="en-GB" dirty="0"/>
              <a:t> </a:t>
            </a:r>
            <a:r>
              <a:rPr lang="en-GB" dirty="0" err="1"/>
              <a:t>Duin</a:t>
            </a:r>
            <a:r>
              <a:rPr lang="en-GB" dirty="0"/>
              <a:t> [part 1]’, </a:t>
            </a:r>
            <a:r>
              <a:rPr lang="en-GB" i="1" dirty="0"/>
              <a:t>Revue </a:t>
            </a:r>
            <a:r>
              <a:rPr lang="en-GB" i="1" dirty="0" err="1"/>
              <a:t>Celtique</a:t>
            </a:r>
            <a:r>
              <a:rPr lang="en-GB" dirty="0"/>
              <a:t> 9 (1888) 447–495</a:t>
            </a:r>
            <a:r>
              <a:rPr lang="en-GB" dirty="0" smtClean="0"/>
              <a:t>.</a:t>
            </a:r>
            <a:endParaRPr lang="nl-NL" dirty="0"/>
          </a:p>
          <a:p>
            <a:r>
              <a:rPr lang="en-GB" dirty="0" smtClean="0"/>
              <a:t>Stokes, Whitley, </a:t>
            </a:r>
            <a:r>
              <a:rPr lang="en-GB" dirty="0"/>
              <a:t>‘The Voyage of </a:t>
            </a:r>
            <a:r>
              <a:rPr lang="en-GB" dirty="0" err="1"/>
              <a:t>Mael</a:t>
            </a:r>
            <a:r>
              <a:rPr lang="en-GB" dirty="0"/>
              <a:t> </a:t>
            </a:r>
            <a:r>
              <a:rPr lang="en-GB" dirty="0" err="1"/>
              <a:t>Duin</a:t>
            </a:r>
            <a:r>
              <a:rPr lang="en-GB" dirty="0"/>
              <a:t> [part 2]’, </a:t>
            </a:r>
            <a:r>
              <a:rPr lang="en-GB" i="1" dirty="0"/>
              <a:t>Revue </a:t>
            </a:r>
            <a:r>
              <a:rPr lang="en-GB" i="1" dirty="0" err="1"/>
              <a:t>Celtique</a:t>
            </a:r>
            <a:r>
              <a:rPr lang="en-GB" dirty="0"/>
              <a:t> 10 (1889) 50–95</a:t>
            </a:r>
            <a:r>
              <a:rPr lang="en-GB" dirty="0" smtClean="0"/>
              <a:t>.</a:t>
            </a:r>
            <a:endParaRPr lang="nl-NL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6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Valley of the Changing Sheep</a:t>
            </a:r>
            <a:endParaRPr lang="en-GB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2589212" y="1402080"/>
            <a:ext cx="8915400" cy="43656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‘And </a:t>
            </a:r>
            <a:r>
              <a:rPr lang="en-GB" sz="2400" dirty="0"/>
              <a:t>on one side of the river he could see a herd of white sheep, and on the other side he could see a herd of black sheep. And as one of the white sheep would bleat, one of the black sheep would </a:t>
            </a:r>
            <a:r>
              <a:rPr lang="en-GB" sz="2400" dirty="0" smtClean="0"/>
              <a:t>come</a:t>
            </a:r>
            <a:r>
              <a:rPr lang="nl-NL" sz="2400" dirty="0"/>
              <a:t> </a:t>
            </a:r>
            <a:r>
              <a:rPr lang="en-GB" sz="2400" dirty="0" smtClean="0"/>
              <a:t>across </a:t>
            </a:r>
            <a:r>
              <a:rPr lang="en-GB" sz="2400" dirty="0"/>
              <a:t>and be white. And as one of the black sheep would bleat, one of the white sheep would come across and would be black</a:t>
            </a:r>
            <a:r>
              <a:rPr lang="en-GB" sz="2400" dirty="0" smtClean="0"/>
              <a:t>.’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1400" dirty="0" err="1"/>
              <a:t>Sioned</a:t>
            </a:r>
            <a:r>
              <a:rPr lang="en-GB" sz="1400" dirty="0"/>
              <a:t> Davies, </a:t>
            </a:r>
            <a:r>
              <a:rPr lang="en-GB" sz="1400" i="1" dirty="0"/>
              <a:t>The </a:t>
            </a:r>
            <a:r>
              <a:rPr lang="en-GB" sz="1400" i="1" dirty="0" err="1"/>
              <a:t>Mabinogion</a:t>
            </a:r>
            <a:r>
              <a:rPr lang="en-GB" sz="1400" dirty="0"/>
              <a:t> (Oxford 2007) 89.</a:t>
            </a:r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6575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relation to the plot</a:t>
            </a:r>
          </a:p>
          <a:p>
            <a:endParaRPr lang="en-GB" dirty="0"/>
          </a:p>
          <a:p>
            <a:r>
              <a:rPr lang="en-GB" dirty="0" smtClean="0"/>
              <a:t>No relation to any of the characters</a:t>
            </a:r>
          </a:p>
          <a:p>
            <a:endParaRPr lang="en-GB" dirty="0"/>
          </a:p>
          <a:p>
            <a:r>
              <a:rPr lang="en-GB" dirty="0" smtClean="0"/>
              <a:t>Proposed idea: Otherworldly Sheep from the Celtic Otherworld (</a:t>
            </a:r>
            <a:r>
              <a:rPr lang="en-GB" dirty="0" err="1" smtClean="0"/>
              <a:t>Goetinck</a:t>
            </a:r>
            <a:r>
              <a:rPr lang="en-GB" dirty="0" smtClean="0"/>
              <a:t> 1975).</a:t>
            </a:r>
          </a:p>
        </p:txBody>
      </p:sp>
    </p:spTree>
    <p:extLst>
      <p:ext uri="{BB962C8B-B14F-4D97-AF65-F5344CB8AC3E}">
        <p14:creationId xmlns:p14="http://schemas.microsoft.com/office/powerpoint/2010/main" val="383359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 smtClean="0"/>
              <a:t>Immram</a:t>
            </a:r>
            <a:r>
              <a:rPr lang="en-GB" i="1" dirty="0" smtClean="0"/>
              <a:t> </a:t>
            </a:r>
            <a:r>
              <a:rPr lang="en-GB" i="1" dirty="0" err="1" smtClean="0"/>
              <a:t>Curaig</a:t>
            </a:r>
            <a:r>
              <a:rPr lang="en-GB" i="1" dirty="0" smtClean="0"/>
              <a:t> </a:t>
            </a:r>
            <a:r>
              <a:rPr lang="en-GB" i="1" dirty="0" err="1" smtClean="0"/>
              <a:t>Máel</a:t>
            </a:r>
            <a:r>
              <a:rPr lang="en-GB" i="1" dirty="0" smtClean="0"/>
              <a:t> </a:t>
            </a:r>
            <a:r>
              <a:rPr lang="en-GB" i="1" dirty="0" err="1" smtClean="0"/>
              <a:t>Dúin</a:t>
            </a:r>
            <a:endParaRPr lang="en-GB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Dublin, Royal Irish Academy, MS 23 E 25: </a:t>
            </a:r>
            <a:r>
              <a:rPr lang="en-GB" i="1" dirty="0"/>
              <a:t>Book of the Dun Cow </a:t>
            </a:r>
            <a:r>
              <a:rPr lang="en-GB" dirty="0"/>
              <a:t>(</a:t>
            </a:r>
            <a:r>
              <a:rPr lang="en-GB" dirty="0" err="1"/>
              <a:t>s.XI</a:t>
            </a:r>
            <a:r>
              <a:rPr lang="en-GB" dirty="0"/>
              <a:t>/XII);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Dublin</a:t>
            </a:r>
            <a:r>
              <a:rPr lang="en-GB" dirty="0"/>
              <a:t>, Trinity College, MS 1318 (</a:t>
            </a:r>
            <a:r>
              <a:rPr lang="en-GB" i="1" dirty="0" err="1"/>
              <a:t>olim</a:t>
            </a:r>
            <a:r>
              <a:rPr lang="en-GB" i="1" dirty="0"/>
              <a:t> </a:t>
            </a:r>
            <a:r>
              <a:rPr lang="en-GB" dirty="0"/>
              <a:t>H.2.16): </a:t>
            </a:r>
            <a:r>
              <a:rPr lang="en-GB" i="1" dirty="0"/>
              <a:t>Yellow Book of </a:t>
            </a:r>
            <a:r>
              <a:rPr lang="en-GB" i="1" dirty="0" err="1"/>
              <a:t>Lecan</a:t>
            </a:r>
            <a:r>
              <a:rPr lang="en-GB" i="1" dirty="0"/>
              <a:t> </a:t>
            </a:r>
            <a:r>
              <a:rPr lang="en-GB" dirty="0"/>
              <a:t>(s. XIV-XV);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London</a:t>
            </a:r>
            <a:r>
              <a:rPr lang="en-GB" dirty="0"/>
              <a:t>, British Library, MS </a:t>
            </a:r>
            <a:r>
              <a:rPr lang="en-GB" dirty="0" err="1"/>
              <a:t>Harleian</a:t>
            </a:r>
            <a:r>
              <a:rPr lang="en-GB" dirty="0"/>
              <a:t> 5280 (s.XVI</a:t>
            </a:r>
            <a:r>
              <a:rPr lang="en-GB" baseline="30000" dirty="0"/>
              <a:t>1)</a:t>
            </a:r>
            <a:r>
              <a:rPr lang="en-GB" dirty="0"/>
              <a:t>;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London</a:t>
            </a:r>
            <a:r>
              <a:rPr lang="en-GB" dirty="0"/>
              <a:t>, British Library, MS Egerton 1782 (ca.1516-1518).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548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Roman van </a:t>
            </a:r>
            <a:r>
              <a:rPr lang="en-GB" i="1" dirty="0" err="1" smtClean="0"/>
              <a:t>Walewein</a:t>
            </a:r>
            <a:endParaRPr lang="en-GB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Leiden, Universiteitsbibliotheek, MS LTK 195 ( </a:t>
            </a:r>
            <a:r>
              <a:rPr lang="nl-NL" dirty="0" err="1"/>
              <a:t>s.XIII</a:t>
            </a:r>
            <a:r>
              <a:rPr lang="nl-NL" dirty="0"/>
              <a:t> </a:t>
            </a:r>
            <a:r>
              <a:rPr lang="nl-NL" i="1" dirty="0" err="1"/>
              <a:t>med</a:t>
            </a:r>
            <a:r>
              <a:rPr lang="nl-NL" dirty="0" smtClean="0"/>
              <a:t>.);</a:t>
            </a:r>
          </a:p>
          <a:p>
            <a:endParaRPr lang="nl-NL" dirty="0"/>
          </a:p>
          <a:p>
            <a:r>
              <a:rPr lang="nl-NL" dirty="0" smtClean="0"/>
              <a:t>Gent</a:t>
            </a:r>
            <a:r>
              <a:rPr lang="nl-NL" dirty="0"/>
              <a:t>, Universiteitsbibliotheek, MS 1619 (</a:t>
            </a:r>
            <a:r>
              <a:rPr lang="nl-NL" dirty="0" err="1"/>
              <a:t>s.XIV</a:t>
            </a:r>
            <a:r>
              <a:rPr lang="nl-NL" baseline="30000" dirty="0"/>
              <a:t>₂</a:t>
            </a:r>
            <a:r>
              <a:rPr lang="nl-NL" dirty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3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Fiery Rivers: </a:t>
            </a:r>
            <a:r>
              <a:rPr lang="en-GB" i="1" dirty="0" err="1" smtClean="0"/>
              <a:t>Máel</a:t>
            </a:r>
            <a:r>
              <a:rPr lang="en-GB" i="1" dirty="0" smtClean="0"/>
              <a:t> </a:t>
            </a:r>
            <a:r>
              <a:rPr lang="en-GB" i="1" dirty="0" err="1" smtClean="0"/>
              <a:t>Dúin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Al-</a:t>
            </a:r>
            <a:r>
              <a:rPr lang="en-GB" i="1" dirty="0" err="1"/>
              <a:t>lotár</a:t>
            </a:r>
            <a:r>
              <a:rPr lang="en-GB" i="1" dirty="0"/>
              <a:t> </a:t>
            </a:r>
            <a:r>
              <a:rPr lang="en-GB" i="1" dirty="0" err="1"/>
              <a:t>iarum</a:t>
            </a:r>
            <a:r>
              <a:rPr lang="en-GB" i="1" dirty="0"/>
              <a:t> </a:t>
            </a:r>
            <a:r>
              <a:rPr lang="en-GB" i="1" dirty="0" err="1"/>
              <a:t>Díurán</a:t>
            </a:r>
            <a:r>
              <a:rPr lang="en-GB" i="1" dirty="0"/>
              <a:t> </a:t>
            </a:r>
            <a:r>
              <a:rPr lang="en-GB" i="1" dirty="0" err="1"/>
              <a:t>Leccerd</a:t>
            </a:r>
            <a:r>
              <a:rPr lang="en-GB" i="1" dirty="0"/>
              <a:t> 7 </a:t>
            </a:r>
            <a:r>
              <a:rPr lang="en-GB" i="1" dirty="0" err="1"/>
              <a:t>Germán</a:t>
            </a:r>
            <a:r>
              <a:rPr lang="en-GB" i="1" dirty="0"/>
              <a:t> do </a:t>
            </a:r>
            <a:r>
              <a:rPr lang="en-GB" i="1" dirty="0" err="1"/>
              <a:t>ascnam</a:t>
            </a:r>
            <a:r>
              <a:rPr lang="en-GB" i="1" dirty="0"/>
              <a:t> in </a:t>
            </a:r>
            <a:r>
              <a:rPr lang="en-GB" i="1" dirty="0" err="1"/>
              <a:t>tslébi</a:t>
            </a:r>
            <a:r>
              <a:rPr lang="en-GB" i="1" dirty="0"/>
              <a:t> </a:t>
            </a:r>
            <a:r>
              <a:rPr lang="en-GB" i="1" dirty="0" err="1"/>
              <a:t>arrecat</a:t>
            </a:r>
            <a:r>
              <a:rPr lang="en-GB" i="1" dirty="0"/>
              <a:t> </a:t>
            </a:r>
            <a:r>
              <a:rPr lang="en-GB" i="1" dirty="0" err="1"/>
              <a:t>abaind</a:t>
            </a:r>
            <a:r>
              <a:rPr lang="en-GB" i="1" dirty="0"/>
              <a:t> </a:t>
            </a:r>
            <a:r>
              <a:rPr lang="en-GB" i="1" dirty="0" err="1"/>
              <a:t>lethain</a:t>
            </a:r>
            <a:r>
              <a:rPr lang="en-GB" i="1" dirty="0"/>
              <a:t> </a:t>
            </a:r>
            <a:r>
              <a:rPr lang="en-GB" i="1" dirty="0" err="1"/>
              <a:t>nád</a:t>
            </a:r>
            <a:r>
              <a:rPr lang="en-GB" i="1" dirty="0"/>
              <a:t> </a:t>
            </a:r>
            <a:r>
              <a:rPr lang="en-GB" i="1" dirty="0" err="1"/>
              <a:t>bo</a:t>
            </a:r>
            <a:r>
              <a:rPr lang="en-GB" i="1" dirty="0"/>
              <a:t> domain </a:t>
            </a:r>
            <a:r>
              <a:rPr lang="en-GB" i="1" dirty="0" err="1"/>
              <a:t>aracind</a:t>
            </a:r>
            <a:r>
              <a:rPr lang="en-GB" i="1" dirty="0"/>
              <a:t>. </a:t>
            </a:r>
            <a:r>
              <a:rPr lang="en-GB" i="1" dirty="0" err="1"/>
              <a:t>Tummis</a:t>
            </a:r>
            <a:r>
              <a:rPr lang="en-GB" i="1" dirty="0"/>
              <a:t> German </a:t>
            </a:r>
            <a:r>
              <a:rPr lang="en-GB" i="1" dirty="0" err="1"/>
              <a:t>irlund</a:t>
            </a:r>
            <a:r>
              <a:rPr lang="en-GB" i="1" dirty="0"/>
              <a:t> a </a:t>
            </a:r>
            <a:r>
              <a:rPr lang="en-GB" i="1" dirty="0" err="1"/>
              <a:t>gai</a:t>
            </a:r>
            <a:r>
              <a:rPr lang="en-GB" i="1" dirty="0"/>
              <a:t> </a:t>
            </a:r>
            <a:r>
              <a:rPr lang="en-GB" i="1" dirty="0" err="1"/>
              <a:t>issin</a:t>
            </a:r>
            <a:r>
              <a:rPr lang="en-GB" i="1" dirty="0"/>
              <a:t> n-</a:t>
            </a:r>
            <a:r>
              <a:rPr lang="en-GB" i="1" dirty="0" err="1"/>
              <a:t>abaind</a:t>
            </a:r>
            <a:r>
              <a:rPr lang="en-GB" i="1" dirty="0"/>
              <a:t>, 7 </a:t>
            </a:r>
            <a:r>
              <a:rPr lang="en-GB" i="1" dirty="0" err="1"/>
              <a:t>immán-díbdai</a:t>
            </a:r>
            <a:r>
              <a:rPr lang="en-GB" i="1" dirty="0"/>
              <a:t> </a:t>
            </a:r>
            <a:r>
              <a:rPr lang="en-GB" i="1" dirty="0" err="1"/>
              <a:t>dó</a:t>
            </a:r>
            <a:r>
              <a:rPr lang="en-GB" i="1" dirty="0"/>
              <a:t> </a:t>
            </a:r>
            <a:r>
              <a:rPr lang="en-GB" i="1" dirty="0" err="1"/>
              <a:t>fóchétóir</a:t>
            </a:r>
            <a:r>
              <a:rPr lang="en-GB" i="1" dirty="0"/>
              <a:t> </a:t>
            </a:r>
            <a:r>
              <a:rPr lang="en-GB" i="1" dirty="0" err="1"/>
              <a:t>amal</a:t>
            </a:r>
            <a:r>
              <a:rPr lang="en-GB" i="1" dirty="0"/>
              <a:t> bid </a:t>
            </a:r>
            <a:r>
              <a:rPr lang="en-GB" i="1" dirty="0" err="1"/>
              <a:t>tene</a:t>
            </a:r>
            <a:r>
              <a:rPr lang="en-GB" i="1" dirty="0"/>
              <a:t> nod-</a:t>
            </a:r>
            <a:r>
              <a:rPr lang="en-GB" i="1" dirty="0" err="1"/>
              <a:t>loscat</a:t>
            </a:r>
            <a:r>
              <a:rPr lang="en-GB" i="1" dirty="0"/>
              <a:t>, 7 </a:t>
            </a:r>
            <a:r>
              <a:rPr lang="en-GB" i="1" dirty="0" err="1"/>
              <a:t>ni</a:t>
            </a:r>
            <a:r>
              <a:rPr lang="en-GB" i="1" dirty="0"/>
              <a:t> </a:t>
            </a:r>
            <a:r>
              <a:rPr lang="en-GB" i="1" dirty="0" err="1"/>
              <a:t>lotár</a:t>
            </a:r>
            <a:r>
              <a:rPr lang="en-GB" i="1" dirty="0"/>
              <a:t> </a:t>
            </a:r>
            <a:r>
              <a:rPr lang="en-GB" i="1" dirty="0" err="1"/>
              <a:t>ní</a:t>
            </a:r>
            <a:r>
              <a:rPr lang="en-GB" i="1" dirty="0"/>
              <a:t> bad sire.</a:t>
            </a:r>
            <a:endParaRPr lang="nl-NL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Now when </a:t>
            </a:r>
            <a:r>
              <a:rPr lang="en-GB" dirty="0" err="1"/>
              <a:t>Diuran</a:t>
            </a:r>
            <a:r>
              <a:rPr lang="en-GB" dirty="0"/>
              <a:t> </a:t>
            </a:r>
            <a:r>
              <a:rPr lang="en-GB" dirty="0" err="1"/>
              <a:t>Leccerd</a:t>
            </a:r>
            <a:r>
              <a:rPr lang="en-GB" dirty="0"/>
              <a:t> and German went to visit the mountain they find before them a broad river which was not deep. Into this river German dipped the handle of his spear, and at once it was consumed as if fire had burnt it</a:t>
            </a:r>
            <a:r>
              <a:rPr lang="en-GB" dirty="0" smtClean="0"/>
              <a:t>.)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GB" sz="1400" dirty="0" smtClean="0"/>
              <a:t>Whitley Stokes, </a:t>
            </a:r>
            <a:r>
              <a:rPr lang="en-GB" sz="1400" dirty="0"/>
              <a:t>‘The Voyage of </a:t>
            </a:r>
            <a:r>
              <a:rPr lang="en-GB" sz="1400" dirty="0" err="1"/>
              <a:t>Mael</a:t>
            </a:r>
            <a:r>
              <a:rPr lang="en-GB" sz="1400" dirty="0"/>
              <a:t> </a:t>
            </a:r>
            <a:r>
              <a:rPr lang="en-GB" sz="1400" dirty="0" err="1"/>
              <a:t>Duin</a:t>
            </a:r>
            <a:r>
              <a:rPr lang="en-GB" sz="1400" dirty="0"/>
              <a:t> [part 1]’, </a:t>
            </a:r>
            <a:r>
              <a:rPr lang="en-GB" sz="1400" i="1" dirty="0"/>
              <a:t>Revue </a:t>
            </a:r>
            <a:r>
              <a:rPr lang="en-GB" sz="1400" i="1" dirty="0" err="1"/>
              <a:t>Celtique</a:t>
            </a:r>
            <a:r>
              <a:rPr lang="en-GB" sz="1400" dirty="0"/>
              <a:t> 9 (1888) </a:t>
            </a:r>
            <a:r>
              <a:rPr lang="en-GB" sz="1400" dirty="0" smtClean="0"/>
              <a:t>447–495, 482-483.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33696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Fiery Rivers: </a:t>
            </a:r>
            <a:r>
              <a:rPr lang="en-GB" i="1" dirty="0" err="1" smtClean="0"/>
              <a:t>Walewein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1900" i="1" dirty="0"/>
              <a:t>Hi </a:t>
            </a:r>
            <a:r>
              <a:rPr lang="nl-NL" sz="1900" i="1" dirty="0" err="1"/>
              <a:t>mochte</a:t>
            </a:r>
            <a:r>
              <a:rPr lang="nl-NL" sz="1900" i="1" dirty="0"/>
              <a:t> </a:t>
            </a:r>
            <a:r>
              <a:rPr lang="nl-NL" sz="1900" i="1" dirty="0" err="1"/>
              <a:t>cume</a:t>
            </a:r>
            <a:r>
              <a:rPr lang="nl-NL" sz="1900" i="1" dirty="0"/>
              <a:t> een wort spreken</a:t>
            </a:r>
            <a:endParaRPr lang="nl-NL" sz="1900" dirty="0"/>
          </a:p>
          <a:p>
            <a:pPr marL="0" indent="0">
              <a:buNone/>
            </a:pPr>
            <a:r>
              <a:rPr lang="de-DE" sz="1900" i="1" dirty="0"/>
              <a:t>So </a:t>
            </a:r>
            <a:r>
              <a:rPr lang="de-DE" sz="1900" i="1" dirty="0" err="1"/>
              <a:t>sach</a:t>
            </a:r>
            <a:r>
              <a:rPr lang="de-DE" sz="1900" i="1" dirty="0"/>
              <a:t> hi </a:t>
            </a:r>
            <a:r>
              <a:rPr lang="de-DE" sz="1900" i="1" dirty="0" err="1"/>
              <a:t>zinen</a:t>
            </a:r>
            <a:r>
              <a:rPr lang="de-DE" sz="1900" i="1" dirty="0"/>
              <a:t> </a:t>
            </a:r>
            <a:r>
              <a:rPr lang="de-DE" sz="1900" i="1" dirty="0" err="1"/>
              <a:t>scacht</a:t>
            </a:r>
            <a:r>
              <a:rPr lang="de-DE" sz="1900" i="1" dirty="0"/>
              <a:t> </a:t>
            </a:r>
            <a:r>
              <a:rPr lang="de-DE" sz="1900" i="1" dirty="0" err="1"/>
              <a:t>ontsteken</a:t>
            </a:r>
            <a:r>
              <a:rPr lang="de-DE" sz="1900" i="1" dirty="0"/>
              <a:t>:</a:t>
            </a:r>
            <a:endParaRPr lang="nl-NL" sz="1900" dirty="0"/>
          </a:p>
          <a:p>
            <a:pPr marL="0" indent="0">
              <a:buNone/>
            </a:pPr>
            <a:r>
              <a:rPr lang="de-DE" sz="1900" i="1" dirty="0" err="1"/>
              <a:t>Waer</a:t>
            </a:r>
            <a:r>
              <a:rPr lang="de-DE" sz="1900" i="1" dirty="0"/>
              <a:t> so hem </a:t>
            </a:r>
            <a:r>
              <a:rPr lang="de-DE" sz="1900" i="1" dirty="0" err="1"/>
              <a:t>twater</a:t>
            </a:r>
            <a:r>
              <a:rPr lang="de-DE" sz="1900" i="1" dirty="0"/>
              <a:t> </a:t>
            </a:r>
            <a:r>
              <a:rPr lang="de-DE" sz="1900" i="1" dirty="0" err="1"/>
              <a:t>yet</a:t>
            </a:r>
            <a:r>
              <a:rPr lang="de-DE" sz="1900" i="1" dirty="0"/>
              <a:t> </a:t>
            </a:r>
            <a:r>
              <a:rPr lang="de-DE" sz="1900" i="1" dirty="0" err="1"/>
              <a:t>ghenaect</a:t>
            </a:r>
            <a:endParaRPr lang="nl-NL" sz="1900" dirty="0"/>
          </a:p>
          <a:p>
            <a:pPr marL="0" indent="0">
              <a:buNone/>
            </a:pPr>
            <a:r>
              <a:rPr lang="de-DE" sz="1900" i="1" dirty="0"/>
              <a:t>So </a:t>
            </a:r>
            <a:r>
              <a:rPr lang="de-DE" sz="1900" i="1" dirty="0" err="1"/>
              <a:t>verbernt</a:t>
            </a:r>
            <a:r>
              <a:rPr lang="de-DE" sz="1900" i="1" dirty="0"/>
              <a:t> hi ende </a:t>
            </a:r>
            <a:r>
              <a:rPr lang="de-DE" sz="1900" i="1" dirty="0" err="1" smtClean="0"/>
              <a:t>verblaect</a:t>
            </a:r>
            <a:endParaRPr lang="nl-NL" sz="1900" dirty="0"/>
          </a:p>
          <a:p>
            <a:pPr marL="0" indent="0">
              <a:buNone/>
            </a:pPr>
            <a:r>
              <a:rPr lang="nl-NL" sz="1900" i="1" dirty="0" err="1" smtClean="0"/>
              <a:t>Algader</a:t>
            </a:r>
            <a:r>
              <a:rPr lang="nl-NL" sz="1900" i="1" dirty="0" smtClean="0"/>
              <a:t> </a:t>
            </a:r>
            <a:r>
              <a:rPr lang="nl-NL" sz="1900" i="1" dirty="0"/>
              <a:t>tere </a:t>
            </a:r>
            <a:r>
              <a:rPr lang="nl-NL" sz="1900" i="1" dirty="0" err="1"/>
              <a:t>couder</a:t>
            </a:r>
            <a:r>
              <a:rPr lang="nl-NL" sz="1900" i="1" dirty="0"/>
              <a:t> </a:t>
            </a:r>
            <a:r>
              <a:rPr lang="nl-NL" sz="1900" i="1" dirty="0" err="1"/>
              <a:t>cole</a:t>
            </a:r>
            <a:r>
              <a:rPr lang="nl-NL" sz="1900" i="1" dirty="0"/>
              <a:t>.</a:t>
            </a:r>
            <a:r>
              <a:rPr lang="nl-NL" sz="1900" dirty="0"/>
              <a:t> (ll.4987-4991</a:t>
            </a:r>
            <a:r>
              <a:rPr lang="nl-NL" sz="1900" dirty="0" smtClean="0"/>
              <a:t>)</a:t>
            </a:r>
            <a:endParaRPr lang="en-GB" sz="1900" dirty="0"/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r>
              <a:rPr lang="en-GB" sz="1900" dirty="0"/>
              <a:t>(He could hardly utter a word before he saw his lance burst into flames: </a:t>
            </a:r>
            <a:r>
              <a:rPr lang="en-GB" sz="1900" dirty="0" err="1"/>
              <a:t>wheresoever</a:t>
            </a:r>
            <a:r>
              <a:rPr lang="en-GB" sz="1900" dirty="0"/>
              <a:t> anything touched the water it was burned and reduced entirely to cold ash</a:t>
            </a:r>
            <a:r>
              <a:rPr lang="en-GB" sz="1900" dirty="0" smtClean="0"/>
              <a:t>.)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500" dirty="0"/>
              <a:t>Johnson, David F. and Geert H.M. </a:t>
            </a:r>
            <a:r>
              <a:rPr lang="en-GB" sz="1500" dirty="0" err="1"/>
              <a:t>Claassens</a:t>
            </a:r>
            <a:r>
              <a:rPr lang="en-GB" sz="1500" dirty="0"/>
              <a:t>, </a:t>
            </a:r>
            <a:r>
              <a:rPr lang="en-GB" sz="1500" i="1" dirty="0"/>
              <a:t>Dutch Romances I: Roman van </a:t>
            </a:r>
            <a:r>
              <a:rPr lang="en-GB" sz="1500" i="1" dirty="0" err="1"/>
              <a:t>Walewein</a:t>
            </a:r>
            <a:r>
              <a:rPr lang="en-GB" sz="1500" i="1" dirty="0"/>
              <a:t> </a:t>
            </a:r>
            <a:r>
              <a:rPr lang="en-GB" sz="1500" dirty="0"/>
              <a:t>(Cambridge, 2000</a:t>
            </a:r>
            <a:r>
              <a:rPr lang="en-GB" sz="1500" dirty="0" smtClean="0"/>
              <a:t>) ll.4987-4991.</a:t>
            </a:r>
            <a:endParaRPr lang="en-GB" sz="15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74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551820"/>
              </p:ext>
            </p:extLst>
          </p:nvPr>
        </p:nvGraphicFramePr>
        <p:xfrm>
          <a:off x="2189409" y="2133601"/>
          <a:ext cx="9684912" cy="330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304"/>
                <a:gridCol w="3228304"/>
                <a:gridCol w="3228304"/>
              </a:tblGrid>
              <a:tr h="804208">
                <a:tc>
                  <a:txBody>
                    <a:bodyPr/>
                    <a:lstStyle/>
                    <a:p>
                      <a:r>
                        <a:rPr lang="en-GB" i="1" dirty="0" err="1" smtClean="0"/>
                        <a:t>Peredur</a:t>
                      </a:r>
                      <a:r>
                        <a:rPr lang="en-GB" i="1" baseline="0" dirty="0" smtClean="0"/>
                        <a:t> fab </a:t>
                      </a:r>
                      <a:r>
                        <a:rPr lang="en-GB" i="1" baseline="0" dirty="0" err="1" smtClean="0"/>
                        <a:t>Efrawc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err="1" smtClean="0"/>
                        <a:t>Immram</a:t>
                      </a:r>
                      <a:r>
                        <a:rPr lang="en-GB" i="1" dirty="0" smtClean="0"/>
                        <a:t> </a:t>
                      </a:r>
                      <a:r>
                        <a:rPr lang="en-GB" i="1" dirty="0" err="1" smtClean="0"/>
                        <a:t>Curaig</a:t>
                      </a:r>
                      <a:r>
                        <a:rPr lang="en-GB" i="1" baseline="0" dirty="0" smtClean="0"/>
                        <a:t> </a:t>
                      </a:r>
                      <a:r>
                        <a:rPr lang="en-GB" i="1" baseline="0" dirty="0" err="1" smtClean="0"/>
                        <a:t>Máel</a:t>
                      </a:r>
                      <a:r>
                        <a:rPr lang="en-GB" i="1" baseline="0" dirty="0" smtClean="0"/>
                        <a:t> </a:t>
                      </a:r>
                      <a:r>
                        <a:rPr lang="en-GB" i="1" baseline="0" dirty="0" err="1" smtClean="0"/>
                        <a:t>Dúin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Roman van </a:t>
                      </a:r>
                      <a:r>
                        <a:rPr lang="en-GB" i="1" dirty="0" err="1" smtClean="0"/>
                        <a:t>Walewein</a:t>
                      </a:r>
                      <a:endParaRPr lang="en-GB" i="1" dirty="0"/>
                    </a:p>
                  </a:txBody>
                  <a:tcPr/>
                </a:tc>
              </a:tr>
              <a:tr h="465930">
                <a:tc>
                  <a:txBody>
                    <a:bodyPr/>
                    <a:lstStyle/>
                    <a:p>
                      <a:r>
                        <a:rPr lang="en-GB" dirty="0" smtClean="0"/>
                        <a:t>Wales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Ireland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Flanders</a:t>
                      </a:r>
                      <a:endParaRPr lang="en-GB" dirty="0"/>
                    </a:p>
                  </a:txBody>
                  <a:tcPr/>
                </a:tc>
              </a:tr>
              <a:tr h="465930">
                <a:tc>
                  <a:txBody>
                    <a:bodyPr/>
                    <a:lstStyle/>
                    <a:p>
                      <a:r>
                        <a:rPr lang="en-GB" dirty="0" smtClean="0"/>
                        <a:t>c.1100-1350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-11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century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c. 1230-1250</a:t>
                      </a:r>
                      <a:endParaRPr lang="en-GB" dirty="0"/>
                    </a:p>
                  </a:txBody>
                  <a:tcPr/>
                </a:tc>
              </a:tr>
              <a:tr h="465930">
                <a:tc>
                  <a:txBody>
                    <a:bodyPr/>
                    <a:lstStyle/>
                    <a:p>
                      <a:r>
                        <a:rPr lang="en-GB" dirty="0" smtClean="0"/>
                        <a:t>Sheep – river</a:t>
                      </a:r>
                      <a:r>
                        <a:rPr lang="en-GB" baseline="0" dirty="0" smtClean="0"/>
                        <a:t> – change in  colour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Sheep</a:t>
                      </a:r>
                      <a:r>
                        <a:rPr lang="en-GB" baseline="0" dirty="0" smtClean="0"/>
                        <a:t> – fence – change in colour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Birds – river – change in colour</a:t>
                      </a:r>
                      <a:endParaRPr lang="en-GB" dirty="0"/>
                    </a:p>
                  </a:txBody>
                  <a:tcPr/>
                </a:tc>
              </a:tr>
              <a:tr h="46593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Fiery river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Fiery river</a:t>
                      </a:r>
                      <a:endParaRPr lang="en-GB" dirty="0"/>
                    </a:p>
                  </a:txBody>
                  <a:tcPr/>
                </a:tc>
              </a:tr>
              <a:tr h="465930">
                <a:tc>
                  <a:txBody>
                    <a:bodyPr/>
                    <a:lstStyle/>
                    <a:p>
                      <a:r>
                        <a:rPr lang="en-GB" dirty="0" smtClean="0"/>
                        <a:t>Hero</a:t>
                      </a:r>
                      <a:r>
                        <a:rPr lang="en-GB" baseline="0" dirty="0" smtClean="0"/>
                        <a:t> travels towards India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Hero</a:t>
                      </a:r>
                      <a:r>
                        <a:rPr lang="en-GB" baseline="0" dirty="0" smtClean="0"/>
                        <a:t> travels the world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Hero travels towards</a:t>
                      </a:r>
                      <a:r>
                        <a:rPr lang="en-GB" baseline="0" dirty="0" smtClean="0"/>
                        <a:t> India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1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ert">
  <a:themeElements>
    <a:clrScheme name="Aangepast 10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C00000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TM02900722[[fn=Ion-directiekamer]]</Template>
  <TotalTime>3221</TotalTime>
  <Words>1285</Words>
  <Application>Microsoft Office PowerPoint</Application>
  <PresentationFormat>Breedbeeld</PresentationFormat>
  <Paragraphs>173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Wingdings 2</vt:lpstr>
      <vt:lpstr>Wingdings 3</vt:lpstr>
      <vt:lpstr>HDOfficeLightV0</vt:lpstr>
      <vt:lpstr>Sliert</vt:lpstr>
      <vt:lpstr>‘The Valley of the Changing Sheep’ in the Middle Welsh tale Peredur vab Efrawc</vt:lpstr>
      <vt:lpstr>Peredur vab Efrawc</vt:lpstr>
      <vt:lpstr>The Valley of the Changing Sheep</vt:lpstr>
      <vt:lpstr>PowerPoint-presentatie</vt:lpstr>
      <vt:lpstr>Immram Curaig Máel Dúin</vt:lpstr>
      <vt:lpstr>Roman van Walewein</vt:lpstr>
      <vt:lpstr>Fiery Rivers: Máel Dúin</vt:lpstr>
      <vt:lpstr>Fiery Rivers: Walewein</vt:lpstr>
      <vt:lpstr>PowerPoint-presentatie</vt:lpstr>
      <vt:lpstr>Encyclopaedic Texts</vt:lpstr>
      <vt:lpstr>Pliny, Naturalis Historia, book II.107</vt:lpstr>
      <vt:lpstr>Pliny, Naturalis Historia, book XXXI.9</vt:lpstr>
      <vt:lpstr>Solinus, De Mirabilibus Mundi, XXXIII.1</vt:lpstr>
      <vt:lpstr>Isidore, Etymologiae, book XIII.xiii.5 </vt:lpstr>
      <vt:lpstr>Jacques de Vitry, Historia Orientalis</vt:lpstr>
      <vt:lpstr>Rivers located in</vt:lpstr>
      <vt:lpstr>Pliny, Naturalis Historia, book II.107</vt:lpstr>
      <vt:lpstr>Isidore, Etymologiae, book XIII.xiii.10</vt:lpstr>
      <vt:lpstr>Jaques de Vitry: Historia Orientalis</vt:lpstr>
      <vt:lpstr>Conclusions</vt:lpstr>
      <vt:lpstr>Thank you for your attention</vt:lpstr>
      <vt:lpstr>Selected 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Peredur and the Valley of the Changing Sheep</dc:title>
  <dc:creator>Kiki Calis</dc:creator>
  <cp:lastModifiedBy>Kiki Calis</cp:lastModifiedBy>
  <cp:revision>51</cp:revision>
  <dcterms:created xsi:type="dcterms:W3CDTF">2017-06-07T19:52:38Z</dcterms:created>
  <dcterms:modified xsi:type="dcterms:W3CDTF">2018-07-19T07:52:44Z</dcterms:modified>
</cp:coreProperties>
</file>